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105"/>
  </p:notesMasterIdLst>
  <p:sldIdLst>
    <p:sldId id="295" r:id="rId4"/>
    <p:sldId id="257" r:id="rId5"/>
    <p:sldId id="320" r:id="rId6"/>
    <p:sldId id="258" r:id="rId7"/>
    <p:sldId id="263" r:id="rId8"/>
    <p:sldId id="271" r:id="rId9"/>
    <p:sldId id="272" r:id="rId10"/>
    <p:sldId id="297" r:id="rId11"/>
    <p:sldId id="296" r:id="rId12"/>
    <p:sldId id="278" r:id="rId13"/>
    <p:sldId id="273" r:id="rId14"/>
    <p:sldId id="269" r:id="rId15"/>
    <p:sldId id="300" r:id="rId16"/>
    <p:sldId id="301" r:id="rId17"/>
    <p:sldId id="351" r:id="rId18"/>
    <p:sldId id="352" r:id="rId19"/>
    <p:sldId id="339" r:id="rId20"/>
    <p:sldId id="270" r:id="rId21"/>
    <p:sldId id="362" r:id="rId22"/>
    <p:sldId id="468" r:id="rId23"/>
    <p:sldId id="469" r:id="rId24"/>
    <p:sldId id="430" r:id="rId25"/>
    <p:sldId id="463" r:id="rId26"/>
    <p:sldId id="464" r:id="rId27"/>
    <p:sldId id="259" r:id="rId28"/>
    <p:sldId id="260" r:id="rId29"/>
    <p:sldId id="261" r:id="rId30"/>
    <p:sldId id="262" r:id="rId31"/>
    <p:sldId id="266" r:id="rId32"/>
    <p:sldId id="265" r:id="rId33"/>
    <p:sldId id="364" r:id="rId34"/>
    <p:sldId id="420" r:id="rId35"/>
    <p:sldId id="267" r:id="rId36"/>
    <p:sldId id="365" r:id="rId37"/>
    <p:sldId id="268" r:id="rId38"/>
    <p:sldId id="274" r:id="rId39"/>
    <p:sldId id="275" r:id="rId40"/>
    <p:sldId id="366" r:id="rId41"/>
    <p:sldId id="276" r:id="rId42"/>
    <p:sldId id="424" r:id="rId43"/>
    <p:sldId id="421" r:id="rId44"/>
    <p:sldId id="470" r:id="rId45"/>
    <p:sldId id="279" r:id="rId46"/>
    <p:sldId id="367" r:id="rId47"/>
    <p:sldId id="282" r:id="rId48"/>
    <p:sldId id="472" r:id="rId49"/>
    <p:sldId id="473" r:id="rId50"/>
    <p:sldId id="474" r:id="rId51"/>
    <p:sldId id="465" r:id="rId52"/>
    <p:sldId id="425" r:id="rId53"/>
    <p:sldId id="404" r:id="rId54"/>
    <p:sldId id="422" r:id="rId55"/>
    <p:sldId id="405" r:id="rId56"/>
    <p:sldId id="417" r:id="rId57"/>
    <p:sldId id="461" r:id="rId58"/>
    <p:sldId id="475" r:id="rId59"/>
    <p:sldId id="280" r:id="rId60"/>
    <p:sldId id="285" r:id="rId61"/>
    <p:sldId id="281" r:id="rId62"/>
    <p:sldId id="419" r:id="rId63"/>
    <p:sldId id="466" r:id="rId64"/>
    <p:sldId id="418" r:id="rId65"/>
    <p:sldId id="426" r:id="rId66"/>
    <p:sldId id="286" r:id="rId67"/>
    <p:sldId id="288" r:id="rId68"/>
    <p:sldId id="436" r:id="rId69"/>
    <p:sldId id="410" r:id="rId70"/>
    <p:sldId id="412" r:id="rId71"/>
    <p:sldId id="411" r:id="rId72"/>
    <p:sldId id="414" r:id="rId73"/>
    <p:sldId id="441" r:id="rId74"/>
    <p:sldId id="293" r:id="rId75"/>
    <p:sldId id="442" r:id="rId76"/>
    <p:sldId id="443" r:id="rId77"/>
    <p:sldId id="289" r:id="rId78"/>
    <p:sldId id="290" r:id="rId79"/>
    <p:sldId id="462" r:id="rId80"/>
    <p:sldId id="294" r:id="rId81"/>
    <p:sldId id="444" r:id="rId82"/>
    <p:sldId id="453" r:id="rId83"/>
    <p:sldId id="277" r:id="rId84"/>
    <p:sldId id="445" r:id="rId85"/>
    <p:sldId id="454" r:id="rId86"/>
    <p:sldId id="447" r:id="rId87"/>
    <p:sldId id="449" r:id="rId88"/>
    <p:sldId id="450" r:id="rId89"/>
    <p:sldId id="452" r:id="rId90"/>
    <p:sldId id="446" r:id="rId91"/>
    <p:sldId id="451" r:id="rId92"/>
    <p:sldId id="448" r:id="rId93"/>
    <p:sldId id="476" r:id="rId94"/>
    <p:sldId id="428" r:id="rId95"/>
    <p:sldId id="437" r:id="rId96"/>
    <p:sldId id="460" r:id="rId97"/>
    <p:sldId id="291" r:id="rId98"/>
    <p:sldId id="467" r:id="rId99"/>
    <p:sldId id="455" r:id="rId100"/>
    <p:sldId id="471" r:id="rId101"/>
    <p:sldId id="292" r:id="rId102"/>
    <p:sldId id="458" r:id="rId103"/>
    <p:sldId id="45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B012E6-CE77-452C-90C5-392DF0FD6CAB}" v="8635" dt="2024-01-11T23:57:16.480"/>
    <p1510:client id="{37124222-0D8A-4737-8BC6-2BB6A6F34EF1}" v="13288" dt="2024-01-11T11:39:49.5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showGuides="1">
      <p:cViewPr varScale="1">
        <p:scale>
          <a:sx n="105" d="100"/>
          <a:sy n="105" d="100"/>
        </p:scale>
        <p:origin x="120" y="138"/>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viewProps" Target="view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A47E5-A880-413F-97D7-AF859BA0BFB0}" type="datetimeFigureOut">
              <a:rPr lang="en-GB" smtClean="0"/>
              <a:t>31/01/2024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89DCD-BA95-48B9-A46C-7F810184AE5B}" type="slidenum">
              <a:rPr lang="en-GB" smtClean="0"/>
              <a:t>‹#›</a:t>
            </a:fld>
            <a:endParaRPr lang="en-GB"/>
          </a:p>
        </p:txBody>
      </p:sp>
    </p:spTree>
    <p:extLst>
      <p:ext uri="{BB962C8B-B14F-4D97-AF65-F5344CB8AC3E}">
        <p14:creationId xmlns:p14="http://schemas.microsoft.com/office/powerpoint/2010/main" val="2047067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59B6E1-E5B3-45BF-9944-FB7F835347C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6745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F59B6E1-E5B3-45BF-9944-FB7F835347CB}" type="slidenum">
              <a:rPr lang="en-GB" smtClean="0"/>
              <a:t>31</a:t>
            </a:fld>
            <a:endParaRPr lang="en-GB"/>
          </a:p>
        </p:txBody>
      </p:sp>
    </p:spTree>
    <p:extLst>
      <p:ext uri="{BB962C8B-B14F-4D97-AF65-F5344CB8AC3E}">
        <p14:creationId xmlns:p14="http://schemas.microsoft.com/office/powerpoint/2010/main" val="247536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59B6E1-E5B3-45BF-9944-FB7F835347C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26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59B6E1-E5B3-45BF-9944-FB7F835347C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11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BD63-41E0-B6EA-E9B5-A4CB70BC0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76158BB-391C-A39A-37BF-5AAE5B0761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33AFD4D-8A8E-4581-B8F3-7BBB3AC84B26}"/>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5" name="Footer Placeholder 4">
            <a:extLst>
              <a:ext uri="{FF2B5EF4-FFF2-40B4-BE49-F238E27FC236}">
                <a16:creationId xmlns:a16="http://schemas.microsoft.com/office/drawing/2014/main" id="{E3B04AAC-5DDE-79CE-8EC4-89891A3D7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21BD61-9D7C-0260-ECB3-23C79BFBB1C4}"/>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894303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B11E-6DB2-F54C-2B4C-FF00B567D5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635FFD-D33B-7AE4-6643-566B587B8D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4D99BB-B1AF-538B-3063-FA9281124564}"/>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5" name="Footer Placeholder 4">
            <a:extLst>
              <a:ext uri="{FF2B5EF4-FFF2-40B4-BE49-F238E27FC236}">
                <a16:creationId xmlns:a16="http://schemas.microsoft.com/office/drawing/2014/main" id="{96D3126C-A68D-7A76-8F90-3D3633CF12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331F3-0762-AD5E-50B3-CD89C58CA06F}"/>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1168858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91E7AA-1875-C8CC-1D8E-A4F281673D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BD8D94-1DC7-6079-0A9F-9D7D7D5B84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40F31C-B0AF-1F32-7EBC-B8609BB3EF5F}"/>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5" name="Footer Placeholder 4">
            <a:extLst>
              <a:ext uri="{FF2B5EF4-FFF2-40B4-BE49-F238E27FC236}">
                <a16:creationId xmlns:a16="http://schemas.microsoft.com/office/drawing/2014/main" id="{32A1F19B-B250-20BD-CB9B-37B345AA1B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EEDC30-9647-67E1-93D0-7CBBC2F3AEED}"/>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2923754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E947-1B30-27AC-19F5-9CEBDBE2DC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245EDAB-3D0B-2B8A-8DC5-61E5F24BD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5E4FAA6-948A-1FD5-0EAF-4AD34126721A}"/>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5" name="Footer Placeholder 4">
            <a:extLst>
              <a:ext uri="{FF2B5EF4-FFF2-40B4-BE49-F238E27FC236}">
                <a16:creationId xmlns:a16="http://schemas.microsoft.com/office/drawing/2014/main" id="{F2DB6175-48F3-6815-AD74-B6DB7E52F4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44F8C0-D76A-4AB0-3A55-6FD25C3EB62A}"/>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3811414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932C-EA3B-DAF9-33EC-848BD58D1261}"/>
              </a:ext>
            </a:extLst>
          </p:cNvPr>
          <p:cNvSpPr>
            <a:spLocks noGrp="1"/>
          </p:cNvSpPr>
          <p:nvPr>
            <p:ph type="title"/>
          </p:nvPr>
        </p:nvSpPr>
        <p:spPr>
          <a:xfrm>
            <a:off x="838200" y="365125"/>
            <a:ext cx="10515600" cy="734101"/>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AEECD2-1FA7-F110-8463-21B691D49D5E}"/>
              </a:ext>
            </a:extLst>
          </p:cNvPr>
          <p:cNvSpPr>
            <a:spLocks noGrp="1"/>
          </p:cNvSpPr>
          <p:nvPr>
            <p:ph idx="1"/>
          </p:nvPr>
        </p:nvSpPr>
        <p:spPr>
          <a:xfrm>
            <a:off x="838200" y="1352145"/>
            <a:ext cx="10515600" cy="45039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A2FFFA-7A7C-DD0A-433E-D4D3BFCA59FC}"/>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5" name="Footer Placeholder 4">
            <a:extLst>
              <a:ext uri="{FF2B5EF4-FFF2-40B4-BE49-F238E27FC236}">
                <a16:creationId xmlns:a16="http://schemas.microsoft.com/office/drawing/2014/main" id="{23722A67-7C58-68F8-BB09-547E1656A9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5DAFDA-41F3-9B75-BF66-6C58DB3E6BC7}"/>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3588970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82AA-DBD2-026E-3DA9-6BFFBF9EA3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8B6032-34B4-E866-3925-8A96C16108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FE156-A11F-E6A8-34A2-61A30912CB35}"/>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5" name="Footer Placeholder 4">
            <a:extLst>
              <a:ext uri="{FF2B5EF4-FFF2-40B4-BE49-F238E27FC236}">
                <a16:creationId xmlns:a16="http://schemas.microsoft.com/office/drawing/2014/main" id="{0D275975-B95B-52BD-336D-738F787D4E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CBB4A8-0487-398B-F66F-DE41D36B431B}"/>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36905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847D-B182-7E53-FAEC-1AFAD6E6AC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D12C8E-8177-971F-9D9C-F90A236FE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335452-989A-60A9-A4EA-1AF105DF0E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1E340B-6891-489C-8D19-B3611D946201}"/>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6" name="Footer Placeholder 5">
            <a:extLst>
              <a:ext uri="{FF2B5EF4-FFF2-40B4-BE49-F238E27FC236}">
                <a16:creationId xmlns:a16="http://schemas.microsoft.com/office/drawing/2014/main" id="{B6760FDD-F75B-44A4-CB7C-56B68A4748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B3E050-CAD1-B0C9-EE1F-DBB2266ED1FE}"/>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34696113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A449-97AE-C452-1111-3E7BC50C778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908BBF-DC36-0211-0BC2-B41DA1841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7D7AE2-9278-5C07-3159-0FF4AED88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4F00E68-8FA2-E612-9F29-9C0E1D393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940FBE-57DB-218B-71A0-B19A878FE2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3BFC58B-7DE5-E427-2A58-A687DAED6835}"/>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8" name="Footer Placeholder 7">
            <a:extLst>
              <a:ext uri="{FF2B5EF4-FFF2-40B4-BE49-F238E27FC236}">
                <a16:creationId xmlns:a16="http://schemas.microsoft.com/office/drawing/2014/main" id="{FE9CAF39-779A-EBD5-B07D-DDED87645DA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0D25D-E7A5-7846-28EB-BBD72A67AB69}"/>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939094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50B0-EE49-8FB1-1513-0AB2D982D2D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53C5C7-7D7B-B454-204A-674812EF94CE}"/>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4" name="Footer Placeholder 3">
            <a:extLst>
              <a:ext uri="{FF2B5EF4-FFF2-40B4-BE49-F238E27FC236}">
                <a16:creationId xmlns:a16="http://schemas.microsoft.com/office/drawing/2014/main" id="{912AFDCE-BDA2-9331-533A-F84F5CA573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6086EC-C3C2-A275-9713-C92289AEF3DA}"/>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89773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C79BEE-27DD-EFB7-7BCC-49D26876FA71}"/>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3" name="Footer Placeholder 2">
            <a:extLst>
              <a:ext uri="{FF2B5EF4-FFF2-40B4-BE49-F238E27FC236}">
                <a16:creationId xmlns:a16="http://schemas.microsoft.com/office/drawing/2014/main" id="{A43B565A-595D-6C47-E478-FCB0EA0358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FE2A62-4DBB-53B4-85A7-22E303BBEAA4}"/>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893793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539C-E26B-9652-AEAE-7E167F2AF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8896A1-8371-32FE-7058-F6715C133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376A50-BFD4-B652-8CD2-05BE5317A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397E0-76DE-FB3C-D932-8A43A57B46B9}"/>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6" name="Footer Placeholder 5">
            <a:extLst>
              <a:ext uri="{FF2B5EF4-FFF2-40B4-BE49-F238E27FC236}">
                <a16:creationId xmlns:a16="http://schemas.microsoft.com/office/drawing/2014/main" id="{14A1C32D-D732-F1DD-911F-E5B621CAA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58DEE3-329C-2D54-9E15-8A74F7C10A02}"/>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27188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D4D8-8112-98D1-AA7A-5FE2DDD634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671B1B-8A12-7597-4FA3-36AE036FBD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0AB520-B753-8E99-3A35-D97751A9D3C5}"/>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5" name="Footer Placeholder 4">
            <a:extLst>
              <a:ext uri="{FF2B5EF4-FFF2-40B4-BE49-F238E27FC236}">
                <a16:creationId xmlns:a16="http://schemas.microsoft.com/office/drawing/2014/main" id="{2670E1AA-854C-4E0D-53BD-320BE5278E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4A1D89-3BB7-2B0D-94D5-F08E886E6220}"/>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3022839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D08D-2BD0-D1C3-08CD-A6A2DBB8C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600AD3-D618-9415-0F53-F5067AFCDD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09CA48E-F816-28C5-DC41-0F81DFF1B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73597B-6629-0D63-9B5D-0D9C056BB86F}"/>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6" name="Footer Placeholder 5">
            <a:extLst>
              <a:ext uri="{FF2B5EF4-FFF2-40B4-BE49-F238E27FC236}">
                <a16:creationId xmlns:a16="http://schemas.microsoft.com/office/drawing/2014/main" id="{7C4E8222-7B2F-3319-ED2E-3CBAEDEA3F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30741E-E731-B503-1FE3-3B374A975FE9}"/>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292179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1671B-BD07-669F-4DC3-5DEBFC43BE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D91C09A-F173-652F-CBD8-3A11DB2DC7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191C01-65CA-485E-A731-71235E948BE6}"/>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5" name="Footer Placeholder 4">
            <a:extLst>
              <a:ext uri="{FF2B5EF4-FFF2-40B4-BE49-F238E27FC236}">
                <a16:creationId xmlns:a16="http://schemas.microsoft.com/office/drawing/2014/main" id="{04EAD775-0F14-F7D2-143B-CE8C7548A0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B88A0C-6EFE-DB79-CD80-9AEDA767BCF2}"/>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524508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3A3B79-C208-C202-FC66-C3F964DB3D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3F32FE-C01F-632B-DBB9-8B26E56879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D514AA-1AD6-0519-67FA-B9F6FF581955}"/>
              </a:ext>
            </a:extLst>
          </p:cNvPr>
          <p:cNvSpPr>
            <a:spLocks noGrp="1"/>
          </p:cNvSpPr>
          <p:nvPr>
            <p:ph type="dt" sz="half" idx="10"/>
          </p:nvPr>
        </p:nvSpPr>
        <p:spPr/>
        <p:txBody>
          <a:bodyPr/>
          <a:lstStyle/>
          <a:p>
            <a:fld id="{5A501CEC-20F1-4CC1-863F-27A9DFC2945D}" type="datetimeFigureOut">
              <a:rPr lang="en-GB" smtClean="0"/>
              <a:t>31/01/2024</a:t>
            </a:fld>
            <a:endParaRPr lang="en-GB"/>
          </a:p>
        </p:txBody>
      </p:sp>
      <p:sp>
        <p:nvSpPr>
          <p:cNvPr id="5" name="Footer Placeholder 4">
            <a:extLst>
              <a:ext uri="{FF2B5EF4-FFF2-40B4-BE49-F238E27FC236}">
                <a16:creationId xmlns:a16="http://schemas.microsoft.com/office/drawing/2014/main" id="{D7C660B8-0295-F2BA-8ABA-EC13163196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5F4F0A-024A-D16B-B84E-9D6F7629CDD3}"/>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956902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7_Free Area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02663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79DBBF-D247-4521-AC04-1571A42365CA}" type="datetimeFigureOut">
              <a:rPr lang="en-GB" smtClean="0"/>
              <a:t>31/01/2024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158721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9DBBF-D247-4521-AC04-1571A42365CA}" type="datetimeFigureOut">
              <a:rPr lang="en-GB" smtClean="0"/>
              <a:t>31/01/2024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5117851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79DBBF-D247-4521-AC04-1571A42365CA}" type="datetimeFigureOut">
              <a:rPr lang="en-GB" smtClean="0"/>
              <a:t>31/01/2024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123003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79DBBF-D247-4521-AC04-1571A42365CA}" type="datetimeFigureOut">
              <a:rPr lang="en-GB" smtClean="0"/>
              <a:t>31/01/2024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42050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79DBBF-D247-4521-AC04-1571A42365CA}" type="datetimeFigureOut">
              <a:rPr lang="en-GB" smtClean="0"/>
              <a:t>31/01/2024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4027050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79DBBF-D247-4521-AC04-1571A42365CA}" type="datetimeFigureOut">
              <a:rPr lang="en-GB" smtClean="0"/>
              <a:t>31/01/2024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3301058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17B7-54DA-D876-7CF1-8612B084E0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67EB640-4826-2E2E-F3C6-5BDC26288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B524C4-C694-AD42-2D6D-8DA48E256576}"/>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5" name="Footer Placeholder 4">
            <a:extLst>
              <a:ext uri="{FF2B5EF4-FFF2-40B4-BE49-F238E27FC236}">
                <a16:creationId xmlns:a16="http://schemas.microsoft.com/office/drawing/2014/main" id="{302EF36B-57AF-707C-B267-FF68C6C563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993A64-8160-C33B-4983-3F276B56D7DA}"/>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30876989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9DBBF-D247-4521-AC04-1571A42365CA}" type="datetimeFigureOut">
              <a:rPr lang="en-GB" smtClean="0"/>
              <a:t>31/01/2024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3576256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79DBBF-D247-4521-AC04-1571A42365CA}" type="datetimeFigureOut">
              <a:rPr lang="en-GB" smtClean="0"/>
              <a:t>31/01/2024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5636697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79DBBF-D247-4521-AC04-1571A42365CA}" type="datetimeFigureOut">
              <a:rPr lang="en-GB" smtClean="0"/>
              <a:t>31/01/2024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635699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9DBBF-D247-4521-AC04-1571A42365CA}" type="datetimeFigureOut">
              <a:rPr lang="en-GB" smtClean="0"/>
              <a:t>31/01/2024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7723236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9DBBF-D247-4521-AC04-1571A42365CA}" type="datetimeFigureOut">
              <a:rPr lang="en-GB" smtClean="0"/>
              <a:t>31/01/2024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757870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0DAB-6E40-3509-1A5D-E755D0597E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EABA44-CA45-4298-F5D5-F41EFE0474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C638813-7BAA-DB9A-E47B-CEC706FD55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4E9045D-5EA5-9EE2-4DF6-BB7F5E17A7D4}"/>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6" name="Footer Placeholder 5">
            <a:extLst>
              <a:ext uri="{FF2B5EF4-FFF2-40B4-BE49-F238E27FC236}">
                <a16:creationId xmlns:a16="http://schemas.microsoft.com/office/drawing/2014/main" id="{789C434F-597C-B58F-5D72-B9BDA7A81B1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2F2325-9522-B876-79D9-CEA4844A832B}"/>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2219540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FD46-E760-FA7B-D9E3-DEF2A368220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77FB4A-56FF-9207-C9A9-444D7D561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872E9A-0D3A-A885-372B-B14275875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F3C0CB-0DF1-BA8A-F203-F0CB9D92E0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0C10A1-FB9C-993D-305F-654AB649A7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FD4C94-A0C3-07A7-129D-6791BB22660D}"/>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8" name="Footer Placeholder 7">
            <a:extLst>
              <a:ext uri="{FF2B5EF4-FFF2-40B4-BE49-F238E27FC236}">
                <a16:creationId xmlns:a16="http://schemas.microsoft.com/office/drawing/2014/main" id="{DEB1F2CC-A3F1-7210-4FF2-C8421DECAE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130B41-DA39-D6BA-BBE7-1BBE15642A68}"/>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270853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CDE3-8EBD-C4F0-2164-6A00AE3231C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52B8153-1B86-81EE-F477-AD108CD9D53F}"/>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4" name="Footer Placeholder 3">
            <a:extLst>
              <a:ext uri="{FF2B5EF4-FFF2-40B4-BE49-F238E27FC236}">
                <a16:creationId xmlns:a16="http://schemas.microsoft.com/office/drawing/2014/main" id="{B1503FA0-39A2-B105-D370-F05CF8D9B38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1F7C75-FD22-6609-65B7-F7AD920DC44C}"/>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111074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BA97CE-AF77-4B51-98F8-ABB13634DF86}"/>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3" name="Footer Placeholder 2">
            <a:extLst>
              <a:ext uri="{FF2B5EF4-FFF2-40B4-BE49-F238E27FC236}">
                <a16:creationId xmlns:a16="http://schemas.microsoft.com/office/drawing/2014/main" id="{27D6C3EC-206A-C6AE-E551-7555708AB7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C3F2B62-20CF-4321-D8EF-58BE9A43C4EE}"/>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2762908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F48E-75E5-97F2-B0E8-AD5D8AFDB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837E183-76A4-C1CC-52A3-74C0D2B2B0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34D6D8-A730-7D12-00EE-627D769A3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44274D-D255-0C1A-EAFB-C81DCE7AE022}"/>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6" name="Footer Placeholder 5">
            <a:extLst>
              <a:ext uri="{FF2B5EF4-FFF2-40B4-BE49-F238E27FC236}">
                <a16:creationId xmlns:a16="http://schemas.microsoft.com/office/drawing/2014/main" id="{78A2A953-9532-5C46-0A89-4620BFD68C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F85C75-6110-2CEE-9244-C589DE6D3E2A}"/>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381078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20C6-92D0-C599-F125-5CA1577EE7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37F54B4-8F34-566A-9B86-373881A17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0689FFF-EB5D-9F08-1FC3-E1B9154A6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73B787-6D94-D60F-14E0-23499B3E7CF1}"/>
              </a:ext>
            </a:extLst>
          </p:cNvPr>
          <p:cNvSpPr>
            <a:spLocks noGrp="1"/>
          </p:cNvSpPr>
          <p:nvPr>
            <p:ph type="dt" sz="half" idx="10"/>
          </p:nvPr>
        </p:nvSpPr>
        <p:spPr/>
        <p:txBody>
          <a:bodyPr/>
          <a:lstStyle/>
          <a:p>
            <a:fld id="{3A123DFA-344A-4EBB-AA7C-28F1C0DE837E}" type="datetimeFigureOut">
              <a:rPr lang="en-GB" smtClean="0"/>
              <a:t>31/01/2024</a:t>
            </a:fld>
            <a:endParaRPr lang="en-GB"/>
          </a:p>
        </p:txBody>
      </p:sp>
      <p:sp>
        <p:nvSpPr>
          <p:cNvPr id="6" name="Footer Placeholder 5">
            <a:extLst>
              <a:ext uri="{FF2B5EF4-FFF2-40B4-BE49-F238E27FC236}">
                <a16:creationId xmlns:a16="http://schemas.microsoft.com/office/drawing/2014/main" id="{0D56637C-ACD4-6D96-B7C1-028435579E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451274-BAC6-BC82-D258-36AFC2D0035F}"/>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164453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3EA9E-0203-1447-4D23-4C7813E890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E416E71-F88A-E005-702F-533EE3B14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DEFD6F-7EE0-81C3-6F47-942A19ED70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123DFA-344A-4EBB-AA7C-28F1C0DE837E}" type="datetimeFigureOut">
              <a:rPr lang="en-GB" smtClean="0"/>
              <a:t>31/01/2024</a:t>
            </a:fld>
            <a:endParaRPr lang="en-GB"/>
          </a:p>
        </p:txBody>
      </p:sp>
      <p:sp>
        <p:nvSpPr>
          <p:cNvPr id="5" name="Footer Placeholder 4">
            <a:extLst>
              <a:ext uri="{FF2B5EF4-FFF2-40B4-BE49-F238E27FC236}">
                <a16:creationId xmlns:a16="http://schemas.microsoft.com/office/drawing/2014/main" id="{5B1F4720-1434-BA64-7399-010C2C6C1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6BA7F72-C74F-81CA-C7F1-D2710D237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EC550-20A7-4FF8-A4AB-E3CEE769564D}" type="slidenum">
              <a:rPr lang="en-GB" smtClean="0"/>
              <a:t>‹#›</a:t>
            </a:fld>
            <a:endParaRPr lang="en-GB"/>
          </a:p>
        </p:txBody>
      </p:sp>
    </p:spTree>
    <p:extLst>
      <p:ext uri="{BB962C8B-B14F-4D97-AF65-F5344CB8AC3E}">
        <p14:creationId xmlns:p14="http://schemas.microsoft.com/office/powerpoint/2010/main" val="1121658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4872B-3DED-F214-A1A2-C6A2FE86E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D4E8F28-E0FE-524B-DF5E-F08AC6D9BE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F0E8D5-D387-712E-87AD-BBF8E4119A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501CEC-20F1-4CC1-863F-27A9DFC2945D}" type="datetimeFigureOut">
              <a:rPr lang="en-GB" smtClean="0"/>
              <a:t>31/01/2024</a:t>
            </a:fld>
            <a:endParaRPr lang="en-GB"/>
          </a:p>
        </p:txBody>
      </p:sp>
      <p:sp>
        <p:nvSpPr>
          <p:cNvPr id="5" name="Footer Placeholder 4">
            <a:extLst>
              <a:ext uri="{FF2B5EF4-FFF2-40B4-BE49-F238E27FC236}">
                <a16:creationId xmlns:a16="http://schemas.microsoft.com/office/drawing/2014/main" id="{0E5D63BE-2B98-425D-FE9B-8D5B17C70C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BC56C3D-F748-A22A-8DB6-5884097DB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315CD-E4F7-4D42-B88A-C2C4934E0159}" type="slidenum">
              <a:rPr lang="en-GB" smtClean="0"/>
              <a:t>‹#›</a:t>
            </a:fld>
            <a:endParaRPr lang="en-GB"/>
          </a:p>
        </p:txBody>
      </p:sp>
      <p:pic>
        <p:nvPicPr>
          <p:cNvPr id="7" name="Picture 6">
            <a:extLst>
              <a:ext uri="{FF2B5EF4-FFF2-40B4-BE49-F238E27FC236}">
                <a16:creationId xmlns:a16="http://schemas.microsoft.com/office/drawing/2014/main" id="{821F7110-1624-A85C-5392-2A2192EFEFB8}"/>
              </a:ext>
            </a:extLst>
          </p:cNvPr>
          <p:cNvPicPr>
            <a:picLocks noChangeAspect="1"/>
          </p:cNvPicPr>
          <p:nvPr userDrawn="1"/>
        </p:nvPicPr>
        <p:blipFill>
          <a:blip r:embed="rId14"/>
          <a:stretch>
            <a:fillRect/>
          </a:stretch>
        </p:blipFill>
        <p:spPr>
          <a:xfrm>
            <a:off x="10600986" y="6161077"/>
            <a:ext cx="1198613" cy="552607"/>
          </a:xfrm>
          <a:prstGeom prst="rect">
            <a:avLst/>
          </a:prstGeom>
        </p:spPr>
      </p:pic>
      <p:pic>
        <p:nvPicPr>
          <p:cNvPr id="8" name="Picture 7">
            <a:extLst>
              <a:ext uri="{FF2B5EF4-FFF2-40B4-BE49-F238E27FC236}">
                <a16:creationId xmlns:a16="http://schemas.microsoft.com/office/drawing/2014/main" id="{1B1B0D69-05CE-B90E-7A66-FF8396AFF2EF}"/>
              </a:ext>
            </a:extLst>
          </p:cNvPr>
          <p:cNvPicPr>
            <a:picLocks noChangeAspect="1"/>
          </p:cNvPicPr>
          <p:nvPr userDrawn="1"/>
        </p:nvPicPr>
        <p:blipFill>
          <a:blip r:embed="rId15"/>
          <a:stretch>
            <a:fillRect/>
          </a:stretch>
        </p:blipFill>
        <p:spPr>
          <a:xfrm>
            <a:off x="1" y="6073526"/>
            <a:ext cx="10262716" cy="794201"/>
          </a:xfrm>
          <a:prstGeom prst="rect">
            <a:avLst/>
          </a:prstGeom>
        </p:spPr>
      </p:pic>
    </p:spTree>
    <p:extLst>
      <p:ext uri="{BB962C8B-B14F-4D97-AF65-F5344CB8AC3E}">
        <p14:creationId xmlns:p14="http://schemas.microsoft.com/office/powerpoint/2010/main" val="2138830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9DBBF-D247-4521-AC04-1571A42365CA}" type="datetimeFigureOut">
              <a:rPr lang="en-GB" smtClean="0"/>
              <a:t>31/01/2024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102A5-AD6E-4E20-B220-FCA3B186F200}" type="slidenum">
              <a:rPr lang="en-GB" smtClean="0"/>
              <a:t>‹#›</a:t>
            </a:fld>
            <a:endParaRPr lang="en-GB"/>
          </a:p>
        </p:txBody>
      </p:sp>
    </p:spTree>
    <p:extLst>
      <p:ext uri="{BB962C8B-B14F-4D97-AF65-F5344CB8AC3E}">
        <p14:creationId xmlns:p14="http://schemas.microsoft.com/office/powerpoint/2010/main" val="303616797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b="1" kern="1200">
          <a:solidFill>
            <a:schemeClr val="bg2"/>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os.io/rpc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cos.io/rpcb"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cmedsci.ac.uk/policy/policy-projects/reproducibility-and-reliability-of-biomedical-research" TargetMode="External"/><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acmedsci.ac.uk/policy/policy-projects/reproducibility-and-reliability-of-biomedical-research" TargetMode="External"/><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rdcu.be/dqL7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journals.plos.org/plosone/article?id=10.1371/journal.pone.0132382"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heatlantic.com/science/archive/2019/05/waste-1000-studies/589684/" TargetMode="External"/><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hyperlink" Target="https://royalsocietypublishing.org/doi/10.1098/rsos.16038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hyperlink" Target="https://www.science.org/content/article/misconduct-concerns-possible-drug-risks-should-stop-stroke-trial-whistleblowers-say"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nature.com/articles/d41586-023-02299-w" TargetMode="External"/><Relationship Id="rId2" Type="http://schemas.openxmlformats.org/officeDocument/2006/relationships/hyperlink" Target="https://blogs.bmj.com/bmj/2021/07/05/time-to-assume-that-health-research-is-fraudulent-until-proved-otherwise/"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www.primescholars.com/articles/navigating-the-maze-of-drugs-a-multifaceted-perspective-123938.html"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sciencedirect.com/science/article/abs/pii/S003719630800062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statsepi.substack.com/p/sorry-what-was-the-question-agai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nature.com/articles/d41586-019-00857-9"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idiermurillof.github.io/FielDHub/"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helsinki.fi/fi/unitube/video/77f08913-fe6b-452b-8a28-c62e799eb746"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powerandsamplesize.com/Calculators/Compare-2-Means/2-Sample-Equality" TargetMode="Externa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eda.nc3rs.org.uk/experimental-design-group" TargetMode="External"/><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arriveguidelines.org/"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ukrio.org/wp-content/uploads/UKRIO-Recommended-Checklist-for-Researchers.pdf"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A colorful art piece with a white border&#10;&#10;Description automatically generated with medium confidence">
            <a:extLst>
              <a:ext uri="{FF2B5EF4-FFF2-40B4-BE49-F238E27FC236}">
                <a16:creationId xmlns:a16="http://schemas.microsoft.com/office/drawing/2014/main" id="{DDE51AC5-DF80-17C2-6855-7414279A4ED1}"/>
              </a:ext>
            </a:extLst>
          </p:cNvPr>
          <p:cNvPicPr>
            <a:picLocks noChangeAspect="1"/>
          </p:cNvPicPr>
          <p:nvPr/>
        </p:nvPicPr>
        <p:blipFill rotWithShape="1">
          <a:blip r:embed="rId2">
            <a:extLst>
              <a:ext uri="{28A0092B-C50C-407E-A947-70E740481C1C}">
                <a14:useLocalDpi xmlns:a14="http://schemas.microsoft.com/office/drawing/2010/main" val="0"/>
              </a:ext>
            </a:extLst>
          </a:blip>
          <a:srcRect l="16169" t="2716" r="3704" b="2346"/>
          <a:stretch/>
        </p:blipFill>
        <p:spPr>
          <a:xfrm rot="5400000">
            <a:off x="2673350" y="-2774950"/>
            <a:ext cx="6858000" cy="12407900"/>
          </a:xfrm>
          <a:prstGeom prst="rect">
            <a:avLst/>
          </a:prstGeom>
        </p:spPr>
      </p:pic>
      <p:sp>
        <p:nvSpPr>
          <p:cNvPr id="8" name="Rectangle 7">
            <a:extLst>
              <a:ext uri="{FF2B5EF4-FFF2-40B4-BE49-F238E27FC236}">
                <a16:creationId xmlns:a16="http://schemas.microsoft.com/office/drawing/2014/main" id="{EDA0C9D3-BD0E-6D18-E5E5-D1EA785FBD47}"/>
              </a:ext>
            </a:extLst>
          </p:cNvPr>
          <p:cNvSpPr/>
          <p:nvPr/>
        </p:nvSpPr>
        <p:spPr>
          <a:xfrm>
            <a:off x="457200" y="3009901"/>
            <a:ext cx="11112500" cy="2159000"/>
          </a:xfrm>
          <a:prstGeom prst="rect">
            <a:avLst/>
          </a:prstGeom>
          <a:solidFill>
            <a:srgbClr val="FFFFFF">
              <a:alpha val="67059"/>
            </a:srgbClr>
          </a:solidFill>
        </p:spPr>
        <p:txBody>
          <a:bodyPr vert="horz" lIns="91440" tIns="45720" rIns="91440" bIns="45720" rtlCol="0" anchor="b">
            <a:norm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GB" sz="5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4907F0-2CE2-8CF7-1368-1657ADF326E3}"/>
              </a:ext>
            </a:extLst>
          </p:cNvPr>
          <p:cNvSpPr>
            <a:spLocks noGrp="1"/>
          </p:cNvSpPr>
          <p:nvPr>
            <p:ph type="ctrTitle"/>
          </p:nvPr>
        </p:nvSpPr>
        <p:spPr>
          <a:xfrm>
            <a:off x="692209" y="2801936"/>
            <a:ext cx="10383141" cy="1363663"/>
          </a:xfrm>
          <a:noFill/>
        </p:spPr>
        <p:txBody>
          <a:bodyPr vert="horz" lIns="91440" tIns="45720" rIns="91440" bIns="45720" rtlCol="0">
            <a:normAutofit/>
          </a:bodyPr>
          <a:lstStyle/>
          <a:p>
            <a:pPr>
              <a:spcBef>
                <a:spcPts val="1000"/>
              </a:spcBef>
              <a:buFont typeface="Arial" panose="020B0604020202020204" pitchFamily="34" charset="0"/>
            </a:pPr>
            <a:r>
              <a:rPr lang="en-GB" sz="5400" dirty="0">
                <a:latin typeface="+mn-lt"/>
                <a:ea typeface="+mn-ea"/>
                <a:cs typeface="+mn-cs"/>
              </a:rPr>
              <a:t>Design and analysis of experiments</a:t>
            </a:r>
          </a:p>
        </p:txBody>
      </p:sp>
      <p:sp>
        <p:nvSpPr>
          <p:cNvPr id="3" name="Subtitle 2">
            <a:extLst>
              <a:ext uri="{FF2B5EF4-FFF2-40B4-BE49-F238E27FC236}">
                <a16:creationId xmlns:a16="http://schemas.microsoft.com/office/drawing/2014/main" id="{A48C63E0-9AC7-FD69-0147-849D6855F9F3}"/>
              </a:ext>
            </a:extLst>
          </p:cNvPr>
          <p:cNvSpPr>
            <a:spLocks noGrp="1"/>
          </p:cNvSpPr>
          <p:nvPr>
            <p:ph type="subTitle" idx="1"/>
          </p:nvPr>
        </p:nvSpPr>
        <p:spPr>
          <a:xfrm>
            <a:off x="2457450" y="4343401"/>
            <a:ext cx="7493000" cy="825500"/>
          </a:xfrm>
          <a:noFill/>
        </p:spPr>
        <p:txBody>
          <a:bodyPr>
            <a:normAutofit/>
          </a:bodyPr>
          <a:lstStyle/>
          <a:p>
            <a:r>
              <a:rPr lang="en-GB" sz="3600" dirty="0"/>
              <a:t>George Savva (January 2024) </a:t>
            </a:r>
          </a:p>
        </p:txBody>
      </p:sp>
    </p:spTree>
    <p:extLst>
      <p:ext uri="{BB962C8B-B14F-4D97-AF65-F5344CB8AC3E}">
        <p14:creationId xmlns:p14="http://schemas.microsoft.com/office/powerpoint/2010/main" val="2732808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AFB1-6EEF-1FA9-B366-20D6E84F065D}"/>
              </a:ext>
            </a:extLst>
          </p:cNvPr>
          <p:cNvSpPr>
            <a:spLocks noGrp="1"/>
          </p:cNvSpPr>
          <p:nvPr>
            <p:ph type="title"/>
          </p:nvPr>
        </p:nvSpPr>
        <p:spPr/>
        <p:txBody>
          <a:bodyPr/>
          <a:lstStyle/>
          <a:p>
            <a:r>
              <a:rPr lang="en-GB" dirty="0"/>
              <a:t>Other sources of help</a:t>
            </a:r>
          </a:p>
        </p:txBody>
      </p:sp>
      <p:sp>
        <p:nvSpPr>
          <p:cNvPr id="3" name="Content Placeholder 2">
            <a:extLst>
              <a:ext uri="{FF2B5EF4-FFF2-40B4-BE49-F238E27FC236}">
                <a16:creationId xmlns:a16="http://schemas.microsoft.com/office/drawing/2014/main" id="{06A877D4-8E97-DEB3-15A0-89344BCE8FE5}"/>
              </a:ext>
            </a:extLst>
          </p:cNvPr>
          <p:cNvSpPr>
            <a:spLocks noGrp="1"/>
          </p:cNvSpPr>
          <p:nvPr>
            <p:ph idx="1"/>
          </p:nvPr>
        </p:nvSpPr>
        <p:spPr>
          <a:xfrm>
            <a:off x="838200" y="1825625"/>
            <a:ext cx="7546848" cy="4351338"/>
          </a:xfrm>
        </p:spPr>
        <p:txBody>
          <a:bodyPr>
            <a:normAutofit fontScale="92500" lnSpcReduction="20000"/>
          </a:bodyPr>
          <a:lstStyle/>
          <a:p>
            <a:r>
              <a:rPr lang="en-GB" b="1" dirty="0"/>
              <a:t>Training courses</a:t>
            </a:r>
          </a:p>
          <a:p>
            <a:pPr lvl="1"/>
            <a:r>
              <a:rPr lang="en-GB" b="1" dirty="0"/>
              <a:t>Do the NBI statistics courses (basic, experimental design, mixed models)</a:t>
            </a:r>
          </a:p>
          <a:p>
            <a:pPr lvl="1"/>
            <a:r>
              <a:rPr lang="en-GB" dirty="0"/>
              <a:t>Find external courses</a:t>
            </a:r>
          </a:p>
          <a:p>
            <a:r>
              <a:rPr lang="en-GB" b="1" dirty="0"/>
              <a:t>Technical support</a:t>
            </a:r>
          </a:p>
          <a:p>
            <a:pPr lvl="1"/>
            <a:r>
              <a:rPr lang="en-GB" dirty="0"/>
              <a:t>Statistics</a:t>
            </a:r>
          </a:p>
          <a:p>
            <a:pPr lvl="1"/>
            <a:r>
              <a:rPr lang="en-GB" dirty="0"/>
              <a:t>Bioinformatics</a:t>
            </a:r>
          </a:p>
          <a:p>
            <a:pPr lvl="1"/>
            <a:r>
              <a:rPr lang="en-GB" dirty="0"/>
              <a:t>Imaging, etc</a:t>
            </a:r>
          </a:p>
          <a:p>
            <a:r>
              <a:rPr lang="en-GB" b="1" dirty="0"/>
              <a:t>Wider community </a:t>
            </a:r>
            <a:r>
              <a:rPr lang="en-GB" dirty="0"/>
              <a:t>– online, local</a:t>
            </a:r>
          </a:p>
          <a:p>
            <a:pPr lvl="1"/>
            <a:r>
              <a:rPr lang="en-GB" dirty="0" err="1"/>
              <a:t>Eg</a:t>
            </a:r>
            <a:r>
              <a:rPr lang="en-GB" dirty="0"/>
              <a:t> - </a:t>
            </a:r>
            <a:r>
              <a:rPr lang="en-GB" dirty="0" err="1"/>
              <a:t>Biostars</a:t>
            </a:r>
            <a:r>
              <a:rPr lang="en-GB" dirty="0"/>
              <a:t>, Cross-validated, NC3RS</a:t>
            </a:r>
          </a:p>
          <a:p>
            <a:endParaRPr lang="en-GB" b="1" u="sng" dirty="0"/>
          </a:p>
          <a:p>
            <a:r>
              <a:rPr lang="en-GB" b="1" u="sng" dirty="0"/>
              <a:t>Use the training courses and the help you have!</a:t>
            </a:r>
          </a:p>
        </p:txBody>
      </p:sp>
      <p:sp>
        <p:nvSpPr>
          <p:cNvPr id="4" name="TextBox 3">
            <a:extLst>
              <a:ext uri="{FF2B5EF4-FFF2-40B4-BE49-F238E27FC236}">
                <a16:creationId xmlns:a16="http://schemas.microsoft.com/office/drawing/2014/main" id="{DED41B67-CE44-8C80-AF50-CDCAC77DF55C}"/>
              </a:ext>
            </a:extLst>
          </p:cNvPr>
          <p:cNvSpPr txBox="1"/>
          <p:nvPr/>
        </p:nvSpPr>
        <p:spPr>
          <a:xfrm>
            <a:off x="8703394" y="1825625"/>
            <a:ext cx="2582453" cy="3693319"/>
          </a:xfrm>
          <a:prstGeom prst="rect">
            <a:avLst/>
          </a:prstGeom>
          <a:solidFill>
            <a:srgbClr val="002060"/>
          </a:solidFill>
          <a:ln>
            <a:solidFill>
              <a:schemeClr val="accent1">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GB" dirty="0">
                <a:solidFill>
                  <a:schemeClr val="bg1"/>
                </a:solidFill>
                <a:latin typeface="MV Boli" panose="02000500030200090000" pitchFamily="2" charset="0"/>
                <a:cs typeface="MV Boli" panose="02000500030200090000" pitchFamily="2" charset="0"/>
              </a:rPr>
              <a:t>Is prior work or lab folklore helpful?</a:t>
            </a:r>
          </a:p>
          <a:p>
            <a:endParaRPr lang="en-GB" dirty="0">
              <a:solidFill>
                <a:schemeClr val="bg1"/>
              </a:solidFill>
              <a:latin typeface="MV Boli" panose="02000500030200090000" pitchFamily="2" charset="0"/>
              <a:cs typeface="MV Boli" panose="02000500030200090000" pitchFamily="2" charset="0"/>
            </a:endParaRPr>
          </a:p>
          <a:p>
            <a:r>
              <a:rPr lang="en-GB" dirty="0">
                <a:solidFill>
                  <a:schemeClr val="bg1"/>
                </a:solidFill>
                <a:latin typeface="MV Boli" panose="02000500030200090000" pitchFamily="2" charset="0"/>
                <a:cs typeface="MV Boli" panose="02000500030200090000" pitchFamily="2" charset="0"/>
              </a:rPr>
              <a:t>“A post-doc in my lab told me…” </a:t>
            </a:r>
          </a:p>
          <a:p>
            <a:endParaRPr lang="en-GB" dirty="0">
              <a:solidFill>
                <a:schemeClr val="bg1"/>
              </a:solidFill>
              <a:latin typeface="MV Boli" panose="02000500030200090000" pitchFamily="2" charset="0"/>
              <a:cs typeface="MV Boli" panose="02000500030200090000" pitchFamily="2" charset="0"/>
            </a:endParaRPr>
          </a:p>
          <a:p>
            <a:r>
              <a:rPr lang="en-GB" dirty="0">
                <a:solidFill>
                  <a:schemeClr val="bg1"/>
                </a:solidFill>
                <a:latin typeface="MV Boli" panose="02000500030200090000" pitchFamily="2" charset="0"/>
                <a:cs typeface="MV Boli" panose="02000500030200090000" pitchFamily="2" charset="0"/>
              </a:rPr>
              <a:t>Or</a:t>
            </a:r>
          </a:p>
          <a:p>
            <a:endParaRPr lang="en-GB" dirty="0">
              <a:solidFill>
                <a:schemeClr val="bg1"/>
              </a:solidFill>
              <a:latin typeface="MV Boli" panose="02000500030200090000" pitchFamily="2" charset="0"/>
              <a:cs typeface="MV Boli" panose="02000500030200090000" pitchFamily="2" charset="0"/>
            </a:endParaRPr>
          </a:p>
          <a:p>
            <a:r>
              <a:rPr lang="en-GB" dirty="0">
                <a:solidFill>
                  <a:schemeClr val="bg1"/>
                </a:solidFill>
                <a:latin typeface="MV Boli" panose="02000500030200090000" pitchFamily="2" charset="0"/>
                <a:cs typeface="MV Boli" panose="02000500030200090000" pitchFamily="2" charset="0"/>
              </a:rPr>
              <a:t>“everyone in my field does this”</a:t>
            </a:r>
          </a:p>
          <a:p>
            <a:endParaRPr lang="en-GB" dirty="0">
              <a:solidFill>
                <a:schemeClr val="bg1"/>
              </a:solidFill>
              <a:latin typeface="MV Boli" panose="02000500030200090000" pitchFamily="2" charset="0"/>
              <a:cs typeface="MV Boli" panose="02000500030200090000" pitchFamily="2" charset="0"/>
            </a:endParaRPr>
          </a:p>
          <a:p>
            <a:r>
              <a:rPr lang="en-GB" dirty="0">
                <a:solidFill>
                  <a:schemeClr val="bg1"/>
                </a:solidFill>
                <a:latin typeface="MV Boli" panose="02000500030200090000" pitchFamily="2" charset="0"/>
                <a:cs typeface="MV Boli" panose="02000500030200090000" pitchFamily="2" charset="0"/>
              </a:rPr>
              <a:t>Can be, but can also be dangerous</a:t>
            </a:r>
          </a:p>
        </p:txBody>
      </p:sp>
    </p:spTree>
    <p:extLst>
      <p:ext uri="{BB962C8B-B14F-4D97-AF65-F5344CB8AC3E}">
        <p14:creationId xmlns:p14="http://schemas.microsoft.com/office/powerpoint/2010/main" val="34603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B2583B-1986-F48A-EC24-37BE9C7D051C}"/>
              </a:ext>
            </a:extLst>
          </p:cNvPr>
          <p:cNvSpPr>
            <a:spLocks noGrp="1"/>
          </p:cNvSpPr>
          <p:nvPr>
            <p:ph type="title"/>
          </p:nvPr>
        </p:nvSpPr>
        <p:spPr/>
        <p:txBody>
          <a:bodyPr/>
          <a:lstStyle/>
          <a:p>
            <a:r>
              <a:rPr lang="en-GB"/>
              <a:t>Dilemmas</a:t>
            </a:r>
          </a:p>
        </p:txBody>
      </p:sp>
      <p:sp>
        <p:nvSpPr>
          <p:cNvPr id="5" name="Text Placeholder 4">
            <a:extLst>
              <a:ext uri="{FF2B5EF4-FFF2-40B4-BE49-F238E27FC236}">
                <a16:creationId xmlns:a16="http://schemas.microsoft.com/office/drawing/2014/main" id="{BDADDEAD-3B03-067D-9207-938AA3C8BD6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196698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FD07-E47E-6D1A-471E-0ED2BD188349}"/>
              </a:ext>
            </a:extLst>
          </p:cNvPr>
          <p:cNvSpPr>
            <a:spLocks noGrp="1"/>
          </p:cNvSpPr>
          <p:nvPr>
            <p:ph type="title"/>
          </p:nvPr>
        </p:nvSpPr>
        <p:spPr/>
        <p:txBody>
          <a:bodyPr/>
          <a:lstStyle/>
          <a:p>
            <a:r>
              <a:rPr lang="en-GB"/>
              <a:t>Dilemmas</a:t>
            </a:r>
          </a:p>
        </p:txBody>
      </p:sp>
      <p:sp>
        <p:nvSpPr>
          <p:cNvPr id="5" name="Content Placeholder 4">
            <a:extLst>
              <a:ext uri="{FF2B5EF4-FFF2-40B4-BE49-F238E27FC236}">
                <a16:creationId xmlns:a16="http://schemas.microsoft.com/office/drawing/2014/main" id="{3EC04C0D-AD76-56B7-78CB-17385CEA1C8B}"/>
              </a:ext>
            </a:extLst>
          </p:cNvPr>
          <p:cNvSpPr>
            <a:spLocks noGrp="1"/>
          </p:cNvSpPr>
          <p:nvPr>
            <p:ph idx="1"/>
          </p:nvPr>
        </p:nvSpPr>
        <p:spPr/>
        <p:txBody>
          <a:bodyPr>
            <a:normAutofit fontScale="92500" lnSpcReduction="10000"/>
          </a:bodyPr>
          <a:lstStyle/>
          <a:p>
            <a:r>
              <a:rPr lang="en-GB" dirty="0"/>
              <a:t>Real design and analysis questions from NBI projects over the past few years</a:t>
            </a:r>
          </a:p>
          <a:p>
            <a:endParaRPr lang="en-GB" dirty="0"/>
          </a:p>
          <a:p>
            <a:r>
              <a:rPr lang="en-GB" dirty="0"/>
              <a:t>Decide on one you’d like to discuss</a:t>
            </a:r>
          </a:p>
          <a:p>
            <a:endParaRPr lang="en-GB" dirty="0"/>
          </a:p>
          <a:p>
            <a:r>
              <a:rPr lang="en-GB" dirty="0"/>
              <a:t>Spend X minutes talking about it with the group</a:t>
            </a:r>
          </a:p>
          <a:p>
            <a:endParaRPr lang="en-GB" dirty="0"/>
          </a:p>
          <a:p>
            <a:r>
              <a:rPr lang="en-GB" dirty="0"/>
              <a:t>We’ll discuss the most ‘popular’ choices in the class</a:t>
            </a:r>
          </a:p>
          <a:p>
            <a:endParaRPr lang="en-GB" dirty="0"/>
          </a:p>
          <a:p>
            <a:r>
              <a:rPr lang="en-GB" dirty="0"/>
              <a:t>Written discussion available for all of the problems after the workshop</a:t>
            </a:r>
          </a:p>
        </p:txBody>
      </p:sp>
    </p:spTree>
    <p:extLst>
      <p:ext uri="{BB962C8B-B14F-4D97-AF65-F5344CB8AC3E}">
        <p14:creationId xmlns:p14="http://schemas.microsoft.com/office/powerpoint/2010/main" val="137319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6337-B72D-2B13-6B0D-F6FF768F0DCD}"/>
              </a:ext>
            </a:extLst>
          </p:cNvPr>
          <p:cNvSpPr>
            <a:spLocks noGrp="1"/>
          </p:cNvSpPr>
          <p:nvPr>
            <p:ph type="title"/>
          </p:nvPr>
        </p:nvSpPr>
        <p:spPr/>
        <p:txBody>
          <a:bodyPr/>
          <a:lstStyle/>
          <a:p>
            <a:r>
              <a:rPr lang="en-GB" b="1" dirty="0"/>
              <a:t>‘Systematic’ literature review</a:t>
            </a:r>
          </a:p>
        </p:txBody>
      </p:sp>
      <p:sp>
        <p:nvSpPr>
          <p:cNvPr id="3" name="Content Placeholder 2">
            <a:extLst>
              <a:ext uri="{FF2B5EF4-FFF2-40B4-BE49-F238E27FC236}">
                <a16:creationId xmlns:a16="http://schemas.microsoft.com/office/drawing/2014/main" id="{856A31FA-42A5-443B-8716-4A7A209A042B}"/>
              </a:ext>
            </a:extLst>
          </p:cNvPr>
          <p:cNvSpPr>
            <a:spLocks noGrp="1"/>
          </p:cNvSpPr>
          <p:nvPr>
            <p:ph idx="1"/>
          </p:nvPr>
        </p:nvSpPr>
        <p:spPr>
          <a:xfrm>
            <a:off x="838200" y="1690688"/>
            <a:ext cx="10515600" cy="4757421"/>
          </a:xfrm>
        </p:spPr>
        <p:txBody>
          <a:bodyPr>
            <a:normAutofit fontScale="85000" lnSpcReduction="20000"/>
          </a:bodyPr>
          <a:lstStyle/>
          <a:p>
            <a:r>
              <a:rPr lang="en-GB" sz="2400" dirty="0"/>
              <a:t>It is important that your work makes a genuine contribution</a:t>
            </a:r>
          </a:p>
          <a:p>
            <a:r>
              <a:rPr lang="en-GB" sz="2400" dirty="0" err="1"/>
              <a:t>So.</a:t>
            </a:r>
            <a:r>
              <a:rPr lang="en-GB" sz="2400" dirty="0"/>
              <a:t>.. What is already known on this topic?</a:t>
            </a:r>
          </a:p>
          <a:p>
            <a:r>
              <a:rPr lang="en-GB" sz="2400" dirty="0"/>
              <a:t>Reproducible search.</a:t>
            </a:r>
          </a:p>
          <a:p>
            <a:r>
              <a:rPr lang="en-GB" sz="2400" dirty="0"/>
              <a:t>Document:</a:t>
            </a:r>
          </a:p>
          <a:p>
            <a:pPr lvl="1"/>
            <a:r>
              <a:rPr lang="en-GB" sz="2000" dirty="0"/>
              <a:t>Search keywords</a:t>
            </a:r>
          </a:p>
          <a:p>
            <a:pPr lvl="1"/>
            <a:r>
              <a:rPr lang="en-GB" sz="2000" dirty="0"/>
              <a:t>Search engines, dates, etc</a:t>
            </a:r>
          </a:p>
          <a:p>
            <a:pPr lvl="1"/>
            <a:r>
              <a:rPr lang="en-GB" sz="2000" dirty="0"/>
              <a:t>Number of hits</a:t>
            </a:r>
          </a:p>
          <a:p>
            <a:pPr lvl="1"/>
            <a:r>
              <a:rPr lang="en-GB" sz="2000" dirty="0"/>
              <a:t>Number of relevant articles</a:t>
            </a:r>
          </a:p>
          <a:p>
            <a:pPr lvl="1"/>
            <a:r>
              <a:rPr lang="en-GB" sz="2000" dirty="0"/>
              <a:t>Which articles not included and why</a:t>
            </a:r>
          </a:p>
          <a:p>
            <a:pPr lvl="1"/>
            <a:r>
              <a:rPr lang="en-GB" sz="2000" dirty="0"/>
              <a:t>Systematic extraction of information</a:t>
            </a:r>
          </a:p>
          <a:p>
            <a:pPr lvl="1"/>
            <a:endParaRPr lang="en-GB" sz="2000" dirty="0"/>
          </a:p>
          <a:p>
            <a:r>
              <a:rPr lang="en-GB" sz="2400" dirty="0"/>
              <a:t>This way you know you have got everything, you know you aren’t cherry picking, and the review is trustworthy to others.</a:t>
            </a:r>
          </a:p>
          <a:p>
            <a:r>
              <a:rPr lang="en-GB" sz="2400" dirty="0"/>
              <a:t>You know what important open questions are currently being asked</a:t>
            </a:r>
          </a:p>
          <a:p>
            <a:r>
              <a:rPr lang="en-GB" sz="2400" dirty="0"/>
              <a:t>So called ‘narrative’ reviews are near worthless scientifically.</a:t>
            </a:r>
          </a:p>
          <a:p>
            <a:r>
              <a:rPr lang="en-GB" sz="2400" dirty="0"/>
              <a:t>Explore this if you haven’t already</a:t>
            </a:r>
          </a:p>
        </p:txBody>
      </p:sp>
      <p:sp>
        <p:nvSpPr>
          <p:cNvPr id="4" name="TextBox 3">
            <a:extLst>
              <a:ext uri="{FF2B5EF4-FFF2-40B4-BE49-F238E27FC236}">
                <a16:creationId xmlns:a16="http://schemas.microsoft.com/office/drawing/2014/main" id="{2AD78F78-A66E-A750-8DD6-436DF3BF7D7D}"/>
              </a:ext>
            </a:extLst>
          </p:cNvPr>
          <p:cNvSpPr txBox="1"/>
          <p:nvPr/>
        </p:nvSpPr>
        <p:spPr>
          <a:xfrm>
            <a:off x="7251192" y="2340864"/>
            <a:ext cx="4358640" cy="2308324"/>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latin typeface="MV Boli" panose="02000500030200090000" pitchFamily="2" charset="0"/>
                <a:cs typeface="MV Boli" panose="02000500030200090000" pitchFamily="2" charset="0"/>
              </a:rPr>
              <a:t>Replication is valuable, answering questions that we already </a:t>
            </a:r>
            <a:r>
              <a:rPr lang="en-GB" b="1" dirty="0">
                <a:latin typeface="MV Boli" panose="02000500030200090000" pitchFamily="2" charset="0"/>
                <a:cs typeface="MV Boli" panose="02000500030200090000" pitchFamily="2" charset="0"/>
              </a:rPr>
              <a:t>know</a:t>
            </a:r>
            <a:r>
              <a:rPr lang="en-GB" dirty="0">
                <a:latin typeface="MV Boli" panose="02000500030200090000" pitchFamily="2" charset="0"/>
                <a:cs typeface="MV Boli" panose="02000500030200090000" pitchFamily="2" charset="0"/>
              </a:rPr>
              <a:t> the answers to is not</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Several occasions where I’ve been asked to design a study where there was an </a:t>
            </a:r>
            <a:r>
              <a:rPr lang="en-GB" b="1" dirty="0">
                <a:latin typeface="MV Boli" panose="02000500030200090000" pitchFamily="2" charset="0"/>
                <a:cs typeface="MV Boli" panose="02000500030200090000" pitchFamily="2" charset="0"/>
              </a:rPr>
              <a:t>enormous </a:t>
            </a:r>
            <a:r>
              <a:rPr lang="en-GB" dirty="0">
                <a:latin typeface="MV Boli" panose="02000500030200090000" pitchFamily="2" charset="0"/>
                <a:cs typeface="MV Boli" panose="02000500030200090000" pitchFamily="2" charset="0"/>
              </a:rPr>
              <a:t>amount of published literature that PIs were not aware of</a:t>
            </a:r>
          </a:p>
        </p:txBody>
      </p:sp>
    </p:spTree>
    <p:extLst>
      <p:ext uri="{BB962C8B-B14F-4D97-AF65-F5344CB8AC3E}">
        <p14:creationId xmlns:p14="http://schemas.microsoft.com/office/powerpoint/2010/main" val="1132001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D064C8-157B-C756-C04A-51F1CF02A960}"/>
              </a:ext>
            </a:extLst>
          </p:cNvPr>
          <p:cNvSpPr>
            <a:spLocks noGrp="1"/>
          </p:cNvSpPr>
          <p:nvPr>
            <p:ph type="title"/>
          </p:nvPr>
        </p:nvSpPr>
        <p:spPr/>
        <p:txBody>
          <a:bodyPr/>
          <a:lstStyle/>
          <a:p>
            <a:r>
              <a:rPr lang="en-GB" dirty="0"/>
              <a:t>How good are we at science?</a:t>
            </a:r>
          </a:p>
        </p:txBody>
      </p:sp>
      <p:sp>
        <p:nvSpPr>
          <p:cNvPr id="6" name="Content Placeholder 5">
            <a:extLst>
              <a:ext uri="{FF2B5EF4-FFF2-40B4-BE49-F238E27FC236}">
                <a16:creationId xmlns:a16="http://schemas.microsoft.com/office/drawing/2014/main" id="{992B1769-DDDF-D225-619A-9AE590C3DC38}"/>
              </a:ext>
            </a:extLst>
          </p:cNvPr>
          <p:cNvSpPr>
            <a:spLocks noGrp="1"/>
          </p:cNvSpPr>
          <p:nvPr>
            <p:ph idx="1"/>
          </p:nvPr>
        </p:nvSpPr>
        <p:spPr>
          <a:xfrm>
            <a:off x="838199" y="1825625"/>
            <a:ext cx="5294313" cy="4351338"/>
          </a:xfrm>
        </p:spPr>
        <p:txBody>
          <a:bodyPr>
            <a:normAutofit fontScale="92500" lnSpcReduction="20000"/>
          </a:bodyPr>
          <a:lstStyle/>
          <a:p>
            <a:pPr marL="0" indent="0">
              <a:buNone/>
            </a:pPr>
            <a:r>
              <a:rPr lang="en-GB" dirty="0"/>
              <a:t>It’s worth understanding the state of the art.</a:t>
            </a:r>
          </a:p>
          <a:p>
            <a:endParaRPr lang="en-GB" dirty="0"/>
          </a:p>
          <a:p>
            <a:r>
              <a:rPr lang="en-GB" dirty="0"/>
              <a:t>Is our current practice OK?</a:t>
            </a:r>
          </a:p>
          <a:p>
            <a:endParaRPr lang="en-GB" dirty="0"/>
          </a:p>
          <a:p>
            <a:r>
              <a:rPr lang="en-GB" dirty="0"/>
              <a:t>Are our findings true?</a:t>
            </a:r>
          </a:p>
          <a:p>
            <a:endParaRPr lang="en-GB" dirty="0"/>
          </a:p>
          <a:p>
            <a:r>
              <a:rPr lang="en-GB" dirty="0"/>
              <a:t>Do our methods work?</a:t>
            </a:r>
          </a:p>
          <a:p>
            <a:endParaRPr lang="en-GB" dirty="0"/>
          </a:p>
          <a:p>
            <a:r>
              <a:rPr lang="en-GB" dirty="0"/>
              <a:t>How would we know if the results we produce are ‘correct’?</a:t>
            </a:r>
          </a:p>
        </p:txBody>
      </p:sp>
    </p:spTree>
    <p:extLst>
      <p:ext uri="{BB962C8B-B14F-4D97-AF65-F5344CB8AC3E}">
        <p14:creationId xmlns:p14="http://schemas.microsoft.com/office/powerpoint/2010/main" val="507371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614F-86D9-58B1-AEBD-57231B49AEFE}"/>
              </a:ext>
            </a:extLst>
          </p:cNvPr>
          <p:cNvSpPr>
            <a:spLocks noGrp="1"/>
          </p:cNvSpPr>
          <p:nvPr>
            <p:ph type="title"/>
          </p:nvPr>
        </p:nvSpPr>
        <p:spPr>
          <a:xfrm>
            <a:off x="351702" y="263558"/>
            <a:ext cx="7175500" cy="1325563"/>
          </a:xfrm>
        </p:spPr>
        <p:txBody>
          <a:bodyPr>
            <a:normAutofit/>
          </a:bodyPr>
          <a:lstStyle/>
          <a:p>
            <a:r>
              <a:rPr lang="en-GB" dirty="0"/>
              <a:t>Direct evidence: Replication project cancer biology</a:t>
            </a:r>
            <a:endParaRPr lang="en-US" dirty="0"/>
          </a:p>
        </p:txBody>
      </p:sp>
      <p:sp>
        <p:nvSpPr>
          <p:cNvPr id="3" name="Content Placeholder 2">
            <a:extLst>
              <a:ext uri="{FF2B5EF4-FFF2-40B4-BE49-F238E27FC236}">
                <a16:creationId xmlns:a16="http://schemas.microsoft.com/office/drawing/2014/main" id="{44757169-1F4A-A92F-98FF-94B86188D5AC}"/>
              </a:ext>
            </a:extLst>
          </p:cNvPr>
          <p:cNvSpPr>
            <a:spLocks noGrp="1"/>
          </p:cNvSpPr>
          <p:nvPr>
            <p:ph idx="1"/>
          </p:nvPr>
        </p:nvSpPr>
        <p:spPr>
          <a:xfrm>
            <a:off x="747665" y="1934566"/>
            <a:ext cx="10515600" cy="4497388"/>
          </a:xfrm>
        </p:spPr>
        <p:txBody>
          <a:bodyPr>
            <a:normAutofit fontScale="77500" lnSpcReduction="20000"/>
          </a:bodyPr>
          <a:lstStyle/>
          <a:p>
            <a:pPr marL="0" indent="0">
              <a:buNone/>
            </a:pPr>
            <a:r>
              <a:rPr lang="en-GB" b="1" dirty="0"/>
              <a:t>Aim: </a:t>
            </a:r>
            <a:r>
              <a:rPr lang="en-GB" dirty="0"/>
              <a:t>Test the results of preclinical studies in </a:t>
            </a:r>
            <a:br>
              <a:rPr lang="en-GB" dirty="0"/>
            </a:br>
            <a:r>
              <a:rPr lang="en-GB" dirty="0"/>
              <a:t>cancer research.</a:t>
            </a:r>
          </a:p>
          <a:p>
            <a:r>
              <a:rPr lang="en-GB" dirty="0"/>
              <a:t>Key results taken from high quality journals</a:t>
            </a:r>
          </a:p>
          <a:p>
            <a:r>
              <a:rPr lang="en-GB" dirty="0"/>
              <a:t>Experiments repeated as closely as possible with proper designs</a:t>
            </a:r>
          </a:p>
          <a:p>
            <a:r>
              <a:rPr lang="en-GB" dirty="0"/>
              <a:t>Sample sizes calculated to achieve 80% power</a:t>
            </a:r>
          </a:p>
          <a:p>
            <a:r>
              <a:rPr lang="en-GB" b="1" dirty="0"/>
              <a:t>158 published effects re-examined.</a:t>
            </a:r>
          </a:p>
          <a:p>
            <a:pPr marL="0" indent="0">
              <a:buNone/>
            </a:pPr>
            <a:r>
              <a:rPr lang="en-GB" b="1" u="sng" dirty="0"/>
              <a:t>Questions for you</a:t>
            </a:r>
          </a:p>
          <a:p>
            <a:r>
              <a:rPr lang="en-GB" dirty="0"/>
              <a:t>If all of the published results were correct, how many results </a:t>
            </a:r>
            <a:r>
              <a:rPr lang="en-GB" i="1" dirty="0"/>
              <a:t>should </a:t>
            </a:r>
            <a:r>
              <a:rPr lang="en-GB" dirty="0"/>
              <a:t>have been replicated?</a:t>
            </a:r>
          </a:p>
          <a:p>
            <a:r>
              <a:rPr lang="en-GB" dirty="0"/>
              <a:t>What does it mean for a study to fail to replicate?</a:t>
            </a:r>
          </a:p>
          <a:p>
            <a:r>
              <a:rPr lang="en-GB" dirty="0"/>
              <a:t>Guess what proportion of 158 results in basic oncology were successfully replicated?  </a:t>
            </a:r>
          </a:p>
          <a:p>
            <a:r>
              <a:rPr lang="en-GB" dirty="0"/>
              <a:t>If you took a random high-profile published result in your area and replicated it, what do you think the chance is that you’d get the same result?</a:t>
            </a:r>
            <a:endParaRPr lang="en-US" dirty="0"/>
          </a:p>
        </p:txBody>
      </p:sp>
      <p:sp>
        <p:nvSpPr>
          <p:cNvPr id="4" name="TextBox 3">
            <a:extLst>
              <a:ext uri="{FF2B5EF4-FFF2-40B4-BE49-F238E27FC236}">
                <a16:creationId xmlns:a16="http://schemas.microsoft.com/office/drawing/2014/main" id="{1004B86B-6466-1271-375A-BCA57BC1D51D}"/>
              </a:ext>
            </a:extLst>
          </p:cNvPr>
          <p:cNvSpPr txBox="1"/>
          <p:nvPr/>
        </p:nvSpPr>
        <p:spPr>
          <a:xfrm>
            <a:off x="215900" y="6308209"/>
            <a:ext cx="6096000" cy="369332"/>
          </a:xfrm>
          <a:prstGeom prst="rect">
            <a:avLst/>
          </a:prstGeom>
          <a:noFill/>
        </p:spPr>
        <p:txBody>
          <a:bodyPr wrap="square">
            <a:spAutoFit/>
          </a:bodyPr>
          <a:lstStyle/>
          <a:p>
            <a:r>
              <a:rPr lang="en-GB" b="1" dirty="0">
                <a:hlinkClick r:id="rId2"/>
              </a:rPr>
              <a:t>https://www.cos.io/rpcb</a:t>
            </a:r>
            <a:r>
              <a:rPr lang="en-GB" b="1" dirty="0"/>
              <a:t> </a:t>
            </a:r>
          </a:p>
        </p:txBody>
      </p:sp>
      <p:pic>
        <p:nvPicPr>
          <p:cNvPr id="6" name="Picture 5" descr="A black background with white text&#10;&#10;Description automatically generated">
            <a:extLst>
              <a:ext uri="{FF2B5EF4-FFF2-40B4-BE49-F238E27FC236}">
                <a16:creationId xmlns:a16="http://schemas.microsoft.com/office/drawing/2014/main" id="{181BB465-49A2-110C-BD29-2996ACB47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838" y="629166"/>
            <a:ext cx="4617889" cy="1919910"/>
          </a:xfrm>
          <a:prstGeom prst="rect">
            <a:avLst/>
          </a:prstGeom>
          <a:solidFill>
            <a:srgbClr val="002060"/>
          </a:solidFill>
          <a:ln w="28575"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17096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FC8DD8-74AD-ECB9-A8E6-F972E37B478E}"/>
              </a:ext>
            </a:extLst>
          </p:cNvPr>
          <p:cNvSpPr>
            <a:spLocks noGrp="1"/>
          </p:cNvSpPr>
          <p:nvPr>
            <p:ph sz="half" idx="1"/>
          </p:nvPr>
        </p:nvSpPr>
        <p:spPr>
          <a:xfrm>
            <a:off x="488005" y="1258432"/>
            <a:ext cx="6897255" cy="5099601"/>
          </a:xfrm>
        </p:spPr>
        <p:txBody>
          <a:bodyPr>
            <a:normAutofit fontScale="70000" lnSpcReduction="20000"/>
          </a:bodyPr>
          <a:lstStyle/>
          <a:p>
            <a:pPr marL="0" indent="0">
              <a:buNone/>
            </a:pPr>
            <a:r>
              <a:rPr lang="en-GB" dirty="0"/>
              <a:t>Same direction and significant…</a:t>
            </a:r>
          </a:p>
          <a:p>
            <a:r>
              <a:rPr lang="en-GB" dirty="0"/>
              <a:t>Perfect – 80%</a:t>
            </a:r>
          </a:p>
          <a:p>
            <a:r>
              <a:rPr lang="en-GB" dirty="0"/>
              <a:t>Completely by chance – 2.5%</a:t>
            </a:r>
          </a:p>
          <a:p>
            <a:endParaRPr lang="en-GB" dirty="0"/>
          </a:p>
          <a:p>
            <a:r>
              <a:rPr lang="en-GB" dirty="0"/>
              <a:t>How many of the studies replicated?</a:t>
            </a:r>
          </a:p>
          <a:p>
            <a:endParaRPr lang="en-GB" dirty="0"/>
          </a:p>
          <a:p>
            <a:pPr marL="0" indent="0">
              <a:buNone/>
            </a:pPr>
            <a:r>
              <a:rPr lang="en-US" dirty="0"/>
              <a:t>Of ‘significant positive findings’ (97 tested)</a:t>
            </a:r>
          </a:p>
          <a:p>
            <a:endParaRPr lang="en-US" dirty="0"/>
          </a:p>
          <a:p>
            <a:pPr marL="0" indent="0" algn="ctr">
              <a:buNone/>
            </a:pPr>
            <a:r>
              <a:rPr lang="en-US" sz="3400" dirty="0"/>
              <a:t>     </a:t>
            </a:r>
            <a:r>
              <a:rPr lang="en-US" sz="3400" dirty="0">
                <a:highlight>
                  <a:srgbClr val="FFFF00"/>
                </a:highlight>
              </a:rPr>
              <a:t>42 / 97 = 43%  positive effects </a:t>
            </a:r>
            <a:br>
              <a:rPr lang="en-US" sz="3400" dirty="0">
                <a:highlight>
                  <a:srgbClr val="FFFF00"/>
                </a:highlight>
              </a:rPr>
            </a:br>
            <a:r>
              <a:rPr lang="en-US" sz="3400" dirty="0">
                <a:highlight>
                  <a:srgbClr val="FFFF00"/>
                </a:highlight>
              </a:rPr>
              <a:t>were reproduced</a:t>
            </a:r>
          </a:p>
          <a:p>
            <a:pPr marL="0" indent="0">
              <a:buNone/>
            </a:pPr>
            <a:endParaRPr lang="en-US" sz="3400" dirty="0">
              <a:highlight>
                <a:srgbClr val="FFFF00"/>
              </a:highlight>
            </a:endParaRPr>
          </a:p>
          <a:p>
            <a:pPr marL="0" indent="0" algn="ctr">
              <a:buNone/>
            </a:pPr>
            <a:r>
              <a:rPr lang="en-US" sz="3400" dirty="0">
                <a:highlight>
                  <a:srgbClr val="FFFF00"/>
                </a:highlight>
              </a:rPr>
              <a:t>Effect sizes were ~75% lower </a:t>
            </a:r>
            <a:br>
              <a:rPr lang="en-US" sz="3400" dirty="0">
                <a:highlight>
                  <a:srgbClr val="FFFF00"/>
                </a:highlight>
              </a:rPr>
            </a:br>
            <a:r>
              <a:rPr lang="en-US" sz="3400" dirty="0">
                <a:highlight>
                  <a:srgbClr val="FFFF00"/>
                </a:highlight>
              </a:rPr>
              <a:t>in the replications</a:t>
            </a:r>
          </a:p>
        </p:txBody>
      </p:sp>
      <p:sp>
        <p:nvSpPr>
          <p:cNvPr id="4" name="Content Placeholder 3">
            <a:extLst>
              <a:ext uri="{FF2B5EF4-FFF2-40B4-BE49-F238E27FC236}">
                <a16:creationId xmlns:a16="http://schemas.microsoft.com/office/drawing/2014/main" id="{F6DBE5D7-FF96-8706-C11F-A58EE4604ACB}"/>
              </a:ext>
            </a:extLst>
          </p:cNvPr>
          <p:cNvSpPr>
            <a:spLocks noGrp="1"/>
          </p:cNvSpPr>
          <p:nvPr>
            <p:ph sz="half" idx="2"/>
          </p:nvPr>
        </p:nvSpPr>
        <p:spPr>
          <a:xfrm>
            <a:off x="7143020" y="2218386"/>
            <a:ext cx="4512228" cy="4351338"/>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pPr marL="0" indent="0">
              <a:buNone/>
            </a:pPr>
            <a:endParaRPr lang="en-GB" b="1" dirty="0">
              <a:latin typeface="MV Boli" panose="02000500030200090000" pitchFamily="2" charset="0"/>
              <a:cs typeface="MV Boli" panose="02000500030200090000" pitchFamily="2" charset="0"/>
            </a:endParaRPr>
          </a:p>
          <a:p>
            <a:pPr marL="0" indent="0">
              <a:buNone/>
            </a:pPr>
            <a:r>
              <a:rPr lang="en-GB" b="1" dirty="0">
                <a:latin typeface="MV Boli" panose="02000500030200090000" pitchFamily="2" charset="0"/>
                <a:cs typeface="MV Boli" panose="02000500030200090000" pitchFamily="2" charset="0"/>
              </a:rPr>
              <a:t>Questions for you:</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What does this mean?</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What is going on?</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Why do you think basic science studies fail to replicate?</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Is it a problem for the field?</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What is the harm?</a:t>
            </a:r>
          </a:p>
          <a:p>
            <a:endParaRPr lang="en-GB" dirty="0">
              <a:latin typeface="MV Boli" panose="02000500030200090000" pitchFamily="2" charset="0"/>
              <a:cs typeface="MV Boli" panose="02000500030200090000" pitchFamily="2" charset="0"/>
            </a:endParaRPr>
          </a:p>
        </p:txBody>
      </p:sp>
      <p:sp>
        <p:nvSpPr>
          <p:cNvPr id="8" name="Rectangle 7">
            <a:extLst>
              <a:ext uri="{FF2B5EF4-FFF2-40B4-BE49-F238E27FC236}">
                <a16:creationId xmlns:a16="http://schemas.microsoft.com/office/drawing/2014/main" id="{96BAD82D-DC3C-041E-01EC-B5F92699D6E0}"/>
              </a:ext>
            </a:extLst>
          </p:cNvPr>
          <p:cNvSpPr/>
          <p:nvPr/>
        </p:nvSpPr>
        <p:spPr>
          <a:xfrm>
            <a:off x="1876815" y="3808232"/>
            <a:ext cx="4343400" cy="194071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black background with white text&#10;&#10;Description automatically generated">
            <a:extLst>
              <a:ext uri="{FF2B5EF4-FFF2-40B4-BE49-F238E27FC236}">
                <a16:creationId xmlns:a16="http://schemas.microsoft.com/office/drawing/2014/main" id="{585A9475-AD22-77E7-7A11-496D9430C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454" y="86785"/>
            <a:ext cx="4617889" cy="1919910"/>
          </a:xfrm>
          <a:prstGeom prst="rect">
            <a:avLst/>
          </a:prstGeom>
          <a:solidFill>
            <a:srgbClr val="002060"/>
          </a:solidFill>
          <a:ln w="28575"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1765D079-2DE4-B265-DFB1-A14F9F6C231D}"/>
              </a:ext>
            </a:extLst>
          </p:cNvPr>
          <p:cNvSpPr txBox="1"/>
          <p:nvPr/>
        </p:nvSpPr>
        <p:spPr>
          <a:xfrm>
            <a:off x="585618" y="6200392"/>
            <a:ext cx="6096000" cy="369332"/>
          </a:xfrm>
          <a:prstGeom prst="rect">
            <a:avLst/>
          </a:prstGeom>
          <a:noFill/>
        </p:spPr>
        <p:txBody>
          <a:bodyPr wrap="square">
            <a:spAutoFit/>
          </a:bodyPr>
          <a:lstStyle/>
          <a:p>
            <a:r>
              <a:rPr lang="en-GB" b="1" dirty="0">
                <a:hlinkClick r:id="rId3"/>
              </a:rPr>
              <a:t>https://www.cos.io/rpcb</a:t>
            </a:r>
            <a:r>
              <a:rPr lang="en-GB" b="1" dirty="0"/>
              <a:t> </a:t>
            </a:r>
          </a:p>
        </p:txBody>
      </p:sp>
      <p:sp>
        <p:nvSpPr>
          <p:cNvPr id="5" name="TextBox 4">
            <a:extLst>
              <a:ext uri="{FF2B5EF4-FFF2-40B4-BE49-F238E27FC236}">
                <a16:creationId xmlns:a16="http://schemas.microsoft.com/office/drawing/2014/main" id="{633D398F-A332-69C7-C999-0F2957C8E39C}"/>
              </a:ext>
            </a:extLst>
          </p:cNvPr>
          <p:cNvSpPr txBox="1"/>
          <p:nvPr/>
        </p:nvSpPr>
        <p:spPr>
          <a:xfrm>
            <a:off x="421026" y="288275"/>
            <a:ext cx="1672950" cy="523220"/>
          </a:xfrm>
          <a:prstGeom prst="rect">
            <a:avLst/>
          </a:prstGeom>
          <a:noFill/>
        </p:spPr>
        <p:txBody>
          <a:bodyPr wrap="square" rtlCol="0">
            <a:spAutoFit/>
          </a:bodyPr>
          <a:lstStyle/>
          <a:p>
            <a:r>
              <a:rPr lang="en-GB" sz="2800" b="1" dirty="0"/>
              <a:t>Results</a:t>
            </a:r>
          </a:p>
        </p:txBody>
      </p:sp>
    </p:spTree>
    <p:extLst>
      <p:ext uri="{BB962C8B-B14F-4D97-AF65-F5344CB8AC3E}">
        <p14:creationId xmlns:p14="http://schemas.microsoft.com/office/powerpoint/2010/main" val="191893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8565-1764-40F6-B345-10F51E70A03B}"/>
              </a:ext>
            </a:extLst>
          </p:cNvPr>
          <p:cNvSpPr>
            <a:spLocks noGrp="1"/>
          </p:cNvSpPr>
          <p:nvPr>
            <p:ph type="title"/>
          </p:nvPr>
        </p:nvSpPr>
        <p:spPr/>
        <p:txBody>
          <a:bodyPr/>
          <a:lstStyle/>
          <a:p>
            <a:r>
              <a:rPr lang="en-GB" dirty="0"/>
              <a:t>Causes of replication failure</a:t>
            </a:r>
          </a:p>
        </p:txBody>
      </p:sp>
      <p:sp>
        <p:nvSpPr>
          <p:cNvPr id="3" name="Content Placeholder 2">
            <a:extLst>
              <a:ext uri="{FF2B5EF4-FFF2-40B4-BE49-F238E27FC236}">
                <a16:creationId xmlns:a16="http://schemas.microsoft.com/office/drawing/2014/main" id="{F6FEEB56-8DB6-492B-A7E6-EB6CC9B1AB33}"/>
              </a:ext>
            </a:extLst>
          </p:cNvPr>
          <p:cNvSpPr>
            <a:spLocks noGrp="1"/>
          </p:cNvSpPr>
          <p:nvPr>
            <p:ph idx="1"/>
          </p:nvPr>
        </p:nvSpPr>
        <p:spPr>
          <a:xfrm>
            <a:off x="848591" y="1581666"/>
            <a:ext cx="5723238" cy="4451386"/>
          </a:xfrm>
        </p:spPr>
        <p:txBody>
          <a:bodyPr>
            <a:normAutofit fontScale="85000" lnSpcReduction="20000"/>
          </a:bodyPr>
          <a:lstStyle/>
          <a:p>
            <a:pPr marL="0" indent="0">
              <a:buNone/>
            </a:pPr>
            <a:r>
              <a:rPr lang="en-GB" dirty="0"/>
              <a:t>Underpowered studies</a:t>
            </a:r>
          </a:p>
          <a:p>
            <a:r>
              <a:rPr lang="en-GB" b="1" dirty="0"/>
              <a:t>False negatives </a:t>
            </a:r>
          </a:p>
          <a:p>
            <a:r>
              <a:rPr lang="en-GB" b="1" dirty="0"/>
              <a:t>Temptation to ‘fudge’ results</a:t>
            </a:r>
          </a:p>
          <a:p>
            <a:pPr marL="0" indent="0">
              <a:buNone/>
            </a:pPr>
            <a:r>
              <a:rPr lang="en-GB" dirty="0"/>
              <a:t>Biased analysis, poor design, analysis :</a:t>
            </a:r>
          </a:p>
          <a:p>
            <a:r>
              <a:rPr lang="en-GB" b="1" dirty="0"/>
              <a:t>False positives </a:t>
            </a:r>
          </a:p>
          <a:p>
            <a:r>
              <a:rPr lang="en-GB" b="1" dirty="0"/>
              <a:t>Questions can’t be answered</a:t>
            </a:r>
          </a:p>
          <a:p>
            <a:pPr marL="0" indent="0">
              <a:buNone/>
            </a:pPr>
            <a:r>
              <a:rPr lang="en-GB" dirty="0"/>
              <a:t>Questionable research practices</a:t>
            </a:r>
          </a:p>
          <a:p>
            <a:r>
              <a:rPr lang="en-GB" b="1" dirty="0"/>
              <a:t>False positives, suppression of negative findings </a:t>
            </a:r>
          </a:p>
          <a:p>
            <a:endParaRPr lang="en-GB" b="1" dirty="0"/>
          </a:p>
          <a:p>
            <a:pPr marL="0" indent="0">
              <a:buNone/>
            </a:pPr>
            <a:r>
              <a:rPr lang="en-GB" i="1" dirty="0"/>
              <a:t>Much of our work has suffered from this</a:t>
            </a:r>
            <a:r>
              <a:rPr lang="en-GB" dirty="0"/>
              <a:t>.</a:t>
            </a:r>
          </a:p>
          <a:p>
            <a:pPr marL="0" indent="0">
              <a:buNone/>
            </a:pPr>
            <a:r>
              <a:rPr lang="en-GB" dirty="0"/>
              <a:t>Things are improving….slowly</a:t>
            </a:r>
          </a:p>
          <a:p>
            <a:endParaRPr lang="en-GB" b="1" dirty="0"/>
          </a:p>
        </p:txBody>
      </p:sp>
      <p:sp>
        <p:nvSpPr>
          <p:cNvPr id="4" name="Rectangle 3">
            <a:extLst>
              <a:ext uri="{FF2B5EF4-FFF2-40B4-BE49-F238E27FC236}">
                <a16:creationId xmlns:a16="http://schemas.microsoft.com/office/drawing/2014/main" id="{46EE7941-495B-4894-83B2-C4B6C6A60AB1}"/>
              </a:ext>
            </a:extLst>
          </p:cNvPr>
          <p:cNvSpPr/>
          <p:nvPr/>
        </p:nvSpPr>
        <p:spPr>
          <a:xfrm>
            <a:off x="2050181" y="6161671"/>
            <a:ext cx="1076445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https://acmedsci.ac.uk/policy/policy-projects/reproducibility-and-reliability-of-biomedical-research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C752BCD7-1FBD-47F2-BD7A-2FF3CB2DFB20}"/>
              </a:ext>
            </a:extLst>
          </p:cNvPr>
          <p:cNvPicPr>
            <a:picLocks noChangeAspect="1"/>
          </p:cNvPicPr>
          <p:nvPr/>
        </p:nvPicPr>
        <p:blipFill>
          <a:blip r:embed="rId4"/>
          <a:stretch>
            <a:fillRect/>
          </a:stretch>
        </p:blipFill>
        <p:spPr>
          <a:xfrm>
            <a:off x="7239000" y="511663"/>
            <a:ext cx="3800061" cy="5298939"/>
          </a:xfrm>
          <a:prstGeom prst="rect">
            <a:avLst/>
          </a:prstGeom>
        </p:spPr>
      </p:pic>
    </p:spTree>
    <p:extLst>
      <p:ext uri="{BB962C8B-B14F-4D97-AF65-F5344CB8AC3E}">
        <p14:creationId xmlns:p14="http://schemas.microsoft.com/office/powerpoint/2010/main" val="60145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0154-7A4B-4A54-B0C4-721A4485AD0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18298B5-E613-4969-9267-86B69A527C5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8F9E9679-2884-466D-9885-98919B424D17}"/>
              </a:ext>
            </a:extLst>
          </p:cNvPr>
          <p:cNvPicPr>
            <a:picLocks noChangeAspect="1"/>
          </p:cNvPicPr>
          <p:nvPr/>
        </p:nvPicPr>
        <p:blipFill>
          <a:blip r:embed="rId2"/>
          <a:stretch>
            <a:fillRect/>
          </a:stretch>
        </p:blipFill>
        <p:spPr>
          <a:xfrm>
            <a:off x="702277" y="41959"/>
            <a:ext cx="10515600" cy="6339016"/>
          </a:xfrm>
          <a:prstGeom prst="rect">
            <a:avLst/>
          </a:prstGeom>
        </p:spPr>
      </p:pic>
      <p:sp>
        <p:nvSpPr>
          <p:cNvPr id="6" name="TextBox 5">
            <a:extLst>
              <a:ext uri="{FF2B5EF4-FFF2-40B4-BE49-F238E27FC236}">
                <a16:creationId xmlns:a16="http://schemas.microsoft.com/office/drawing/2014/main" id="{48D6FD00-3AC8-4D91-BCF6-A345D8440CB0}"/>
              </a:ext>
            </a:extLst>
          </p:cNvPr>
          <p:cNvSpPr txBox="1"/>
          <p:nvPr/>
        </p:nvSpPr>
        <p:spPr>
          <a:xfrm>
            <a:off x="974123" y="6380975"/>
            <a:ext cx="10863649"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https://acmedsci.ac.uk/policy/policy-projects/reproducibility-and-reliability-of-biomedical-research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09243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756C-A279-04BD-F38B-FF7D9B9BAE80}"/>
              </a:ext>
            </a:extLst>
          </p:cNvPr>
          <p:cNvSpPr>
            <a:spLocks noGrp="1"/>
          </p:cNvSpPr>
          <p:nvPr>
            <p:ph type="title"/>
          </p:nvPr>
        </p:nvSpPr>
        <p:spPr>
          <a:xfrm>
            <a:off x="227012" y="163234"/>
            <a:ext cx="11761788" cy="1099345"/>
          </a:xfrm>
        </p:spPr>
        <p:txBody>
          <a:bodyPr/>
          <a:lstStyle/>
          <a:p>
            <a:r>
              <a:rPr lang="en-GB"/>
              <a:t>In social sciences..</a:t>
            </a:r>
          </a:p>
        </p:txBody>
      </p:sp>
      <p:sp>
        <p:nvSpPr>
          <p:cNvPr id="3" name="Content Placeholder 2">
            <a:extLst>
              <a:ext uri="{FF2B5EF4-FFF2-40B4-BE49-F238E27FC236}">
                <a16:creationId xmlns:a16="http://schemas.microsoft.com/office/drawing/2014/main" id="{78894C69-F180-9A01-7BF9-FC8AE1176454}"/>
              </a:ext>
            </a:extLst>
          </p:cNvPr>
          <p:cNvSpPr>
            <a:spLocks noGrp="1"/>
          </p:cNvSpPr>
          <p:nvPr>
            <p:ph sz="half" idx="1"/>
          </p:nvPr>
        </p:nvSpPr>
        <p:spPr>
          <a:xfrm>
            <a:off x="634206" y="1423254"/>
            <a:ext cx="5181600" cy="4351338"/>
          </a:xfrm>
        </p:spPr>
        <p:txBody>
          <a:bodyPr>
            <a:normAutofit fontScale="92500" lnSpcReduction="20000"/>
          </a:bodyPr>
          <a:lstStyle/>
          <a:p>
            <a:r>
              <a:rPr lang="en-GB" dirty="0"/>
              <a:t>Prospective Replication Study</a:t>
            </a:r>
          </a:p>
          <a:p>
            <a:endParaRPr lang="en-GB" dirty="0"/>
          </a:p>
          <a:p>
            <a:r>
              <a:rPr lang="en-GB" dirty="0"/>
              <a:t>Labs implemented ‘</a:t>
            </a:r>
            <a:r>
              <a:rPr lang="en-GB" u="sng" dirty="0"/>
              <a:t>robustness</a:t>
            </a:r>
            <a:r>
              <a:rPr lang="en-GB" dirty="0"/>
              <a:t>’ measures in their research before starting.</a:t>
            </a:r>
          </a:p>
          <a:p>
            <a:endParaRPr lang="en-GB" dirty="0"/>
          </a:p>
          <a:p>
            <a:r>
              <a:rPr lang="en-GB" b="1" dirty="0"/>
              <a:t>86% reproducibility rate!!</a:t>
            </a:r>
          </a:p>
          <a:p>
            <a:r>
              <a:rPr lang="en-GB" dirty="0"/>
              <a:t>Effect sizes 97% of the original</a:t>
            </a:r>
          </a:p>
          <a:p>
            <a:endParaRPr lang="en-GB" dirty="0"/>
          </a:p>
          <a:p>
            <a:r>
              <a:rPr lang="en-GB" dirty="0"/>
              <a:t>So it is possible to do reproducible science.  Even in social science!</a:t>
            </a:r>
          </a:p>
          <a:p>
            <a:endParaRPr lang="en-GB" dirty="0"/>
          </a:p>
        </p:txBody>
      </p:sp>
      <p:pic>
        <p:nvPicPr>
          <p:cNvPr id="6" name="Picture 5">
            <a:extLst>
              <a:ext uri="{FF2B5EF4-FFF2-40B4-BE49-F238E27FC236}">
                <a16:creationId xmlns:a16="http://schemas.microsoft.com/office/drawing/2014/main" id="{D2B9A4ED-1735-B1A4-414A-DB1029CE113D}"/>
              </a:ext>
            </a:extLst>
          </p:cNvPr>
          <p:cNvPicPr>
            <a:picLocks noChangeAspect="1"/>
          </p:cNvPicPr>
          <p:nvPr/>
        </p:nvPicPr>
        <p:blipFill>
          <a:blip r:embed="rId2"/>
          <a:stretch>
            <a:fillRect/>
          </a:stretch>
        </p:blipFill>
        <p:spPr>
          <a:xfrm>
            <a:off x="6352778" y="455364"/>
            <a:ext cx="5433220" cy="3355995"/>
          </a:xfrm>
          <a:prstGeom prst="rect">
            <a:avLst/>
          </a:prstGeom>
        </p:spPr>
        <p:style>
          <a:lnRef idx="2">
            <a:schemeClr val="dk1"/>
          </a:lnRef>
          <a:fillRef idx="1">
            <a:schemeClr val="lt1"/>
          </a:fillRef>
          <a:effectRef idx="0">
            <a:schemeClr val="dk1"/>
          </a:effectRef>
          <a:fontRef idx="minor">
            <a:schemeClr val="dk1"/>
          </a:fontRef>
        </p:style>
      </p:pic>
      <p:pic>
        <p:nvPicPr>
          <p:cNvPr id="8" name="Picture 7">
            <a:extLst>
              <a:ext uri="{FF2B5EF4-FFF2-40B4-BE49-F238E27FC236}">
                <a16:creationId xmlns:a16="http://schemas.microsoft.com/office/drawing/2014/main" id="{8EDD7DEE-00F2-0D3A-8D92-1799AE158830}"/>
              </a:ext>
            </a:extLst>
          </p:cNvPr>
          <p:cNvPicPr>
            <a:picLocks noChangeAspect="1"/>
          </p:cNvPicPr>
          <p:nvPr/>
        </p:nvPicPr>
        <p:blipFill>
          <a:blip r:embed="rId3"/>
          <a:stretch>
            <a:fillRect/>
          </a:stretch>
        </p:blipFill>
        <p:spPr>
          <a:xfrm>
            <a:off x="6889751" y="3674073"/>
            <a:ext cx="4359275" cy="3020693"/>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307463F1-7338-45D1-4887-58705183F83B}"/>
              </a:ext>
            </a:extLst>
          </p:cNvPr>
          <p:cNvSpPr txBox="1"/>
          <p:nvPr/>
        </p:nvSpPr>
        <p:spPr>
          <a:xfrm>
            <a:off x="227012" y="6360140"/>
            <a:ext cx="6223000" cy="369332"/>
          </a:xfrm>
          <a:prstGeom prst="rect">
            <a:avLst/>
          </a:prstGeom>
          <a:noFill/>
        </p:spPr>
        <p:txBody>
          <a:bodyPr wrap="square">
            <a:spAutoFit/>
          </a:bodyPr>
          <a:lstStyle/>
          <a:p>
            <a:r>
              <a:rPr lang="en-GB" err="1"/>
              <a:t>Protzko</a:t>
            </a:r>
            <a:r>
              <a:rPr lang="en-GB"/>
              <a:t> et al (2023) </a:t>
            </a:r>
            <a:r>
              <a:rPr lang="en-GB">
                <a:hlinkClick r:id="rId4"/>
              </a:rPr>
              <a:t>https://rdcu.be/dqL7b</a:t>
            </a:r>
            <a:r>
              <a:rPr lang="en-GB"/>
              <a:t> </a:t>
            </a:r>
          </a:p>
        </p:txBody>
      </p:sp>
    </p:spTree>
    <p:extLst>
      <p:ext uri="{BB962C8B-B14F-4D97-AF65-F5344CB8AC3E}">
        <p14:creationId xmlns:p14="http://schemas.microsoft.com/office/powerpoint/2010/main" val="39558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9785-7B8D-4EE0-1C34-980A12D39B90}"/>
              </a:ext>
            </a:extLst>
          </p:cNvPr>
          <p:cNvSpPr>
            <a:spLocks noGrp="1"/>
          </p:cNvSpPr>
          <p:nvPr>
            <p:ph type="title"/>
          </p:nvPr>
        </p:nvSpPr>
        <p:spPr/>
        <p:txBody>
          <a:bodyPr/>
          <a:lstStyle/>
          <a:p>
            <a:r>
              <a:rPr lang="en-GB" dirty="0"/>
              <a:t>Can we do better?</a:t>
            </a:r>
          </a:p>
        </p:txBody>
      </p:sp>
      <p:sp>
        <p:nvSpPr>
          <p:cNvPr id="3" name="Content Placeholder 2">
            <a:extLst>
              <a:ext uri="{FF2B5EF4-FFF2-40B4-BE49-F238E27FC236}">
                <a16:creationId xmlns:a16="http://schemas.microsoft.com/office/drawing/2014/main" id="{C90BCD07-ED64-B47A-37D1-84F6ACB58991}"/>
              </a:ext>
            </a:extLst>
          </p:cNvPr>
          <p:cNvSpPr>
            <a:spLocks noGrp="1"/>
          </p:cNvSpPr>
          <p:nvPr>
            <p:ph idx="1"/>
          </p:nvPr>
        </p:nvSpPr>
        <p:spPr>
          <a:xfrm>
            <a:off x="983056" y="1825625"/>
            <a:ext cx="4748784" cy="4183571"/>
          </a:xfrm>
        </p:spPr>
        <p:txBody>
          <a:bodyPr>
            <a:normAutofit/>
          </a:bodyPr>
          <a:lstStyle/>
          <a:p>
            <a:pPr marL="0" indent="0">
              <a:buNone/>
            </a:pPr>
            <a:r>
              <a:rPr lang="en-GB" sz="2400" dirty="0"/>
              <a:t>Medical research, led by clinical trials of pharmaceuticals, had a renaissance in the late 1990s.</a:t>
            </a:r>
          </a:p>
          <a:p>
            <a:endParaRPr lang="en-GB" sz="2400" dirty="0"/>
          </a:p>
          <a:p>
            <a:pPr marL="0" indent="0">
              <a:buNone/>
            </a:pPr>
            <a:r>
              <a:rPr lang="en-GB" sz="2400" dirty="0"/>
              <a:t>This is beginning to happen now in other fields including ours</a:t>
            </a:r>
          </a:p>
          <a:p>
            <a:endParaRPr lang="en-GB" sz="2400" dirty="0"/>
          </a:p>
          <a:p>
            <a:pPr>
              <a:buFont typeface="Wingdings" panose="05000000000000000000" pitchFamily="2" charset="2"/>
              <a:buChar char="ü"/>
            </a:pPr>
            <a:r>
              <a:rPr lang="en-GB" sz="2400" dirty="0"/>
              <a:t>Better study design</a:t>
            </a:r>
          </a:p>
          <a:p>
            <a:pPr>
              <a:buFont typeface="Wingdings" panose="05000000000000000000" pitchFamily="2" charset="2"/>
              <a:buChar char="ü"/>
            </a:pPr>
            <a:r>
              <a:rPr lang="en-GB" sz="2400" dirty="0"/>
              <a:t>Better study analysis</a:t>
            </a:r>
          </a:p>
          <a:p>
            <a:pPr>
              <a:buFont typeface="Wingdings" panose="05000000000000000000" pitchFamily="2" charset="2"/>
              <a:buChar char="ü"/>
            </a:pPr>
            <a:r>
              <a:rPr lang="en-GB" sz="2400" dirty="0"/>
              <a:t>Better reporting</a:t>
            </a:r>
          </a:p>
        </p:txBody>
      </p:sp>
      <p:pic>
        <p:nvPicPr>
          <p:cNvPr id="4" name="Content Placeholder 4" descr="A close up of text on a white background&#10;&#10;Description automatically generated">
            <a:extLst>
              <a:ext uri="{FF2B5EF4-FFF2-40B4-BE49-F238E27FC236}">
                <a16:creationId xmlns:a16="http://schemas.microsoft.com/office/drawing/2014/main" id="{805560FD-D6E4-4EC0-3B5B-3B71610E0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176" y="85962"/>
            <a:ext cx="3755134" cy="3831448"/>
          </a:xfrm>
          <a:prstGeom prst="rect">
            <a:avLst/>
          </a:prstGeom>
        </p:spPr>
      </p:pic>
      <p:pic>
        <p:nvPicPr>
          <p:cNvPr id="6" name="Picture 5" descr="A person with a beard&#10;&#10;Description automatically generated">
            <a:extLst>
              <a:ext uri="{FF2B5EF4-FFF2-40B4-BE49-F238E27FC236}">
                <a16:creationId xmlns:a16="http://schemas.microsoft.com/office/drawing/2014/main" id="{C043BAA0-D611-DA78-54EB-2C067AFE2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080" y="3854423"/>
            <a:ext cx="5516266" cy="2758133"/>
          </a:xfrm>
          <a:prstGeom prst="rect">
            <a:avLst/>
          </a:prstGeom>
        </p:spPr>
      </p:pic>
      <p:sp>
        <p:nvSpPr>
          <p:cNvPr id="8" name="TextBox 7">
            <a:extLst>
              <a:ext uri="{FF2B5EF4-FFF2-40B4-BE49-F238E27FC236}">
                <a16:creationId xmlns:a16="http://schemas.microsoft.com/office/drawing/2014/main" id="{196CDCEF-0C84-0200-8B77-458953725F61}"/>
              </a:ext>
            </a:extLst>
          </p:cNvPr>
          <p:cNvSpPr txBox="1"/>
          <p:nvPr/>
        </p:nvSpPr>
        <p:spPr>
          <a:xfrm>
            <a:off x="5928454" y="6243224"/>
            <a:ext cx="6097604" cy="369332"/>
          </a:xfrm>
          <a:prstGeom prst="rect">
            <a:avLst/>
          </a:prstGeom>
          <a:noFill/>
        </p:spPr>
        <p:txBody>
          <a:bodyPr wrap="square">
            <a:spAutoFit/>
          </a:bodyPr>
          <a:lstStyle/>
          <a:p>
            <a:r>
              <a:rPr lang="en-GB" dirty="0">
                <a:solidFill>
                  <a:schemeClr val="bg1"/>
                </a:solidFill>
              </a:rPr>
              <a:t>Doug Altman (1948-2018)</a:t>
            </a:r>
          </a:p>
        </p:txBody>
      </p:sp>
    </p:spTree>
    <p:extLst>
      <p:ext uri="{BB962C8B-B14F-4D97-AF65-F5344CB8AC3E}">
        <p14:creationId xmlns:p14="http://schemas.microsoft.com/office/powerpoint/2010/main" val="24666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AD28D-3903-487F-91D4-C7DC51C0E7E6}"/>
              </a:ext>
            </a:extLst>
          </p:cNvPr>
          <p:cNvSpPr>
            <a:spLocks noGrp="1"/>
          </p:cNvSpPr>
          <p:nvPr>
            <p:ph type="title"/>
          </p:nvPr>
        </p:nvSpPr>
        <p:spPr>
          <a:xfrm>
            <a:off x="333473" y="174889"/>
            <a:ext cx="10398580" cy="1325563"/>
          </a:xfrm>
        </p:spPr>
        <p:txBody>
          <a:bodyPr>
            <a:normAutofit/>
          </a:bodyPr>
          <a:lstStyle/>
          <a:p>
            <a:r>
              <a:rPr lang="en-GB"/>
              <a:t>The effect on results of improving practice in human clinical trials (CTIMP) research</a:t>
            </a:r>
            <a:endParaRPr lang="en-GB" b="1"/>
          </a:p>
        </p:txBody>
      </p:sp>
      <p:sp>
        <p:nvSpPr>
          <p:cNvPr id="3" name="Rectangle 2">
            <a:extLst>
              <a:ext uri="{FF2B5EF4-FFF2-40B4-BE49-F238E27FC236}">
                <a16:creationId xmlns:a16="http://schemas.microsoft.com/office/drawing/2014/main" id="{6DC942EA-81C9-4AE4-83E0-86D8C6F840C2}"/>
              </a:ext>
            </a:extLst>
          </p:cNvPr>
          <p:cNvSpPr/>
          <p:nvPr/>
        </p:nvSpPr>
        <p:spPr>
          <a:xfrm>
            <a:off x="344693" y="6155805"/>
            <a:ext cx="5205208" cy="646331"/>
          </a:xfrm>
          <a:prstGeom prst="rect">
            <a:avLst/>
          </a:prstGeom>
        </p:spPr>
        <p:txBody>
          <a:bodyPr wrap="square">
            <a:spAutoFit/>
          </a:bodyPr>
          <a:lstStyle/>
          <a:p>
            <a:r>
              <a:rPr lang="en-GB">
                <a:hlinkClick r:id="rId2"/>
              </a:rPr>
              <a:t>https://journals.plos.org/plosone/article?id=10.1371/journal.pone.0132382</a:t>
            </a:r>
            <a:r>
              <a:rPr lang="en-GB"/>
              <a:t>  Kaplan and Irvin (2015)</a:t>
            </a:r>
            <a:endParaRPr lang="en-GB">
              <a:solidFill>
                <a:schemeClr val="bg1"/>
              </a:solidFill>
            </a:endParaRPr>
          </a:p>
        </p:txBody>
      </p:sp>
      <p:pic>
        <p:nvPicPr>
          <p:cNvPr id="5" name="Picture 4">
            <a:extLst>
              <a:ext uri="{FF2B5EF4-FFF2-40B4-BE49-F238E27FC236}">
                <a16:creationId xmlns:a16="http://schemas.microsoft.com/office/drawing/2014/main" id="{BAAFAC83-5065-4032-B494-58F8DF49B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809" y="2219499"/>
            <a:ext cx="4645101" cy="4599861"/>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C65EB8CA-65FE-4589-B15B-884C166F0128}"/>
              </a:ext>
            </a:extLst>
          </p:cNvPr>
          <p:cNvSpPr txBox="1"/>
          <p:nvPr/>
        </p:nvSpPr>
        <p:spPr>
          <a:xfrm>
            <a:off x="360726" y="1598195"/>
            <a:ext cx="4037281" cy="4247317"/>
          </a:xfrm>
          <a:prstGeom prst="rect">
            <a:avLst/>
          </a:prstGeom>
          <a:noFill/>
        </p:spPr>
        <p:txBody>
          <a:bodyPr wrap="square" rtlCol="0">
            <a:spAutoFit/>
          </a:bodyPr>
          <a:lstStyle/>
          <a:p>
            <a:r>
              <a:rPr lang="en-GB" dirty="0"/>
              <a:t>Around 20 years ago standards for human study conduct and reporting got much stricter.</a:t>
            </a:r>
          </a:p>
          <a:p>
            <a:endParaRPr lang="en-GB" dirty="0"/>
          </a:p>
          <a:p>
            <a:r>
              <a:rPr lang="en-GB" dirty="0"/>
              <a:t>Before pre-registration, </a:t>
            </a:r>
          </a:p>
          <a:p>
            <a:r>
              <a:rPr lang="en-GB" b="1" dirty="0"/>
              <a:t>17 of 30 </a:t>
            </a:r>
            <a:r>
              <a:rPr lang="en-GB" dirty="0"/>
              <a:t>trials ‘succeeded’</a:t>
            </a:r>
          </a:p>
          <a:p>
            <a:endParaRPr lang="en-GB" dirty="0"/>
          </a:p>
          <a:p>
            <a:r>
              <a:rPr lang="en-GB" dirty="0"/>
              <a:t>After pre-registration, </a:t>
            </a:r>
          </a:p>
          <a:p>
            <a:r>
              <a:rPr lang="en-GB" b="1" dirty="0"/>
              <a:t>2 of 25 </a:t>
            </a:r>
            <a:r>
              <a:rPr lang="en-GB" dirty="0"/>
              <a:t>trials ‘succeeded’</a:t>
            </a:r>
          </a:p>
          <a:p>
            <a:endParaRPr lang="en-GB" dirty="0"/>
          </a:p>
          <a:p>
            <a:r>
              <a:rPr lang="en-GB" dirty="0"/>
              <a:t>What does this tell us?</a:t>
            </a:r>
          </a:p>
          <a:p>
            <a:endParaRPr lang="en-GB" dirty="0"/>
          </a:p>
          <a:p>
            <a:r>
              <a:rPr lang="en-GB" dirty="0"/>
              <a:t>When scientists are </a:t>
            </a:r>
            <a:r>
              <a:rPr lang="en-GB" b="1" dirty="0"/>
              <a:t>forced</a:t>
            </a:r>
            <a:r>
              <a:rPr lang="en-GB" dirty="0"/>
              <a:t> to pre-register or report properly, their studies are much less often ‘significant’???</a:t>
            </a:r>
          </a:p>
        </p:txBody>
      </p:sp>
      <p:sp>
        <p:nvSpPr>
          <p:cNvPr id="4" name="TextBox 3">
            <a:extLst>
              <a:ext uri="{FF2B5EF4-FFF2-40B4-BE49-F238E27FC236}">
                <a16:creationId xmlns:a16="http://schemas.microsoft.com/office/drawing/2014/main" id="{86E88A66-80C1-4E63-9B23-6C0A12EEB22D}"/>
              </a:ext>
            </a:extLst>
          </p:cNvPr>
          <p:cNvSpPr txBox="1"/>
          <p:nvPr/>
        </p:nvSpPr>
        <p:spPr>
          <a:xfrm>
            <a:off x="4419599" y="4332850"/>
            <a:ext cx="2226329"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a:solidFill>
                  <a:schemeClr val="tx1"/>
                </a:solidFill>
              </a:rPr>
              <a:t>Are animal studies, lab scientists,</a:t>
            </a:r>
          </a:p>
          <a:p>
            <a:r>
              <a:rPr lang="en-GB">
                <a:solidFill>
                  <a:schemeClr val="tx1"/>
                </a:solidFill>
              </a:rPr>
              <a:t>bioinformatics, epidemiology still in the dark ages?</a:t>
            </a:r>
          </a:p>
        </p:txBody>
      </p:sp>
      <p:cxnSp>
        <p:nvCxnSpPr>
          <p:cNvPr id="10" name="Straight Arrow Connector 9">
            <a:extLst>
              <a:ext uri="{FF2B5EF4-FFF2-40B4-BE49-F238E27FC236}">
                <a16:creationId xmlns:a16="http://schemas.microsoft.com/office/drawing/2014/main" id="{F20D6D7D-28D5-4BDB-8CE8-F2DAE3C5F16D}"/>
              </a:ext>
            </a:extLst>
          </p:cNvPr>
          <p:cNvCxnSpPr>
            <a:cxnSpLocks/>
            <a:stCxn id="4" idx="3"/>
          </p:cNvCxnSpPr>
          <p:nvPr/>
        </p:nvCxnSpPr>
        <p:spPr>
          <a:xfrm flipV="1">
            <a:off x="6645928" y="4697496"/>
            <a:ext cx="1089883" cy="374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F149D9B-56D1-2E84-8F93-5E499A87FCCC}"/>
              </a:ext>
            </a:extLst>
          </p:cNvPr>
          <p:cNvSpPr txBox="1"/>
          <p:nvPr/>
        </p:nvSpPr>
        <p:spPr>
          <a:xfrm>
            <a:off x="6839767" y="1637024"/>
            <a:ext cx="412484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GB"/>
              <a:t>All large clinical trials funded by the National Heart Lung, and Blood Institute</a:t>
            </a:r>
          </a:p>
        </p:txBody>
      </p:sp>
      <p:sp>
        <p:nvSpPr>
          <p:cNvPr id="12" name="TextBox 11">
            <a:extLst>
              <a:ext uri="{FF2B5EF4-FFF2-40B4-BE49-F238E27FC236}">
                <a16:creationId xmlns:a16="http://schemas.microsoft.com/office/drawing/2014/main" id="{D664E033-853E-2264-4651-59EC567E82A2}"/>
              </a:ext>
            </a:extLst>
          </p:cNvPr>
          <p:cNvSpPr txBox="1"/>
          <p:nvPr/>
        </p:nvSpPr>
        <p:spPr>
          <a:xfrm>
            <a:off x="4114799" y="3226782"/>
            <a:ext cx="245628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a:solidFill>
                  <a:schemeClr val="tx1"/>
                </a:solidFill>
              </a:rPr>
              <a:t>Positive results probably QRPs not real results?</a:t>
            </a:r>
          </a:p>
        </p:txBody>
      </p:sp>
      <p:cxnSp>
        <p:nvCxnSpPr>
          <p:cNvPr id="13" name="Straight Arrow Connector 12">
            <a:extLst>
              <a:ext uri="{FF2B5EF4-FFF2-40B4-BE49-F238E27FC236}">
                <a16:creationId xmlns:a16="http://schemas.microsoft.com/office/drawing/2014/main" id="{3A23AB43-E81B-0890-EEBE-77C3297FD443}"/>
              </a:ext>
            </a:extLst>
          </p:cNvPr>
          <p:cNvCxnSpPr>
            <a:cxnSpLocks/>
            <a:stCxn id="12" idx="3"/>
          </p:cNvCxnSpPr>
          <p:nvPr/>
        </p:nvCxnSpPr>
        <p:spPr>
          <a:xfrm>
            <a:off x="6571088" y="3549948"/>
            <a:ext cx="1164723" cy="74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84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0911-8DCE-95B3-4C10-0D9FD74BCB85}"/>
              </a:ext>
            </a:extLst>
          </p:cNvPr>
          <p:cNvSpPr>
            <a:spLocks noGrp="1"/>
          </p:cNvSpPr>
          <p:nvPr>
            <p:ph type="title"/>
          </p:nvPr>
        </p:nvSpPr>
        <p:spPr/>
        <p:txBody>
          <a:bodyPr/>
          <a:lstStyle/>
          <a:p>
            <a:r>
              <a:rPr lang="en-GB" dirty="0"/>
              <a:t>Purpose</a:t>
            </a:r>
          </a:p>
        </p:txBody>
      </p:sp>
      <p:sp>
        <p:nvSpPr>
          <p:cNvPr id="3" name="Content Placeholder 2">
            <a:extLst>
              <a:ext uri="{FF2B5EF4-FFF2-40B4-BE49-F238E27FC236}">
                <a16:creationId xmlns:a16="http://schemas.microsoft.com/office/drawing/2014/main" id="{F2E4CA0D-1A8C-B2CF-5F28-C88A31244835}"/>
              </a:ext>
            </a:extLst>
          </p:cNvPr>
          <p:cNvSpPr>
            <a:spLocks noGrp="1"/>
          </p:cNvSpPr>
          <p:nvPr>
            <p:ph idx="1"/>
          </p:nvPr>
        </p:nvSpPr>
        <p:spPr/>
        <p:txBody>
          <a:bodyPr>
            <a:normAutofit fontScale="92500" lnSpcReduction="20000"/>
          </a:bodyPr>
          <a:lstStyle/>
          <a:p>
            <a:r>
              <a:rPr lang="en-GB" dirty="0"/>
              <a:t>Principles of experimental design and analysis</a:t>
            </a:r>
          </a:p>
          <a:p>
            <a:r>
              <a:rPr lang="en-GB" dirty="0"/>
              <a:t>Signposting to help and resources</a:t>
            </a:r>
          </a:p>
          <a:p>
            <a:r>
              <a:rPr lang="en-GB" dirty="0"/>
              <a:t>Based on experience at NBI since 2017</a:t>
            </a:r>
          </a:p>
          <a:p>
            <a:endParaRPr lang="en-GB" dirty="0"/>
          </a:p>
          <a:p>
            <a:r>
              <a:rPr lang="en-GB" dirty="0"/>
              <a:t>Motivation – meta-science</a:t>
            </a:r>
          </a:p>
          <a:p>
            <a:r>
              <a:rPr lang="en-GB" dirty="0"/>
              <a:t>How to be a better scientist</a:t>
            </a:r>
          </a:p>
          <a:p>
            <a:r>
              <a:rPr lang="en-GB" dirty="0"/>
              <a:t>Purpose of experiments</a:t>
            </a:r>
          </a:p>
          <a:p>
            <a:r>
              <a:rPr lang="en-GB" dirty="0"/>
              <a:t>Design guidelines</a:t>
            </a:r>
          </a:p>
          <a:p>
            <a:r>
              <a:rPr lang="en-GB" dirty="0"/>
              <a:t>Analysis guidelines</a:t>
            </a:r>
          </a:p>
          <a:p>
            <a:r>
              <a:rPr lang="en-GB" dirty="0"/>
              <a:t>Dilemmas</a:t>
            </a:r>
          </a:p>
        </p:txBody>
      </p:sp>
      <p:sp>
        <p:nvSpPr>
          <p:cNvPr id="4" name="TextBox 3">
            <a:extLst>
              <a:ext uri="{FF2B5EF4-FFF2-40B4-BE49-F238E27FC236}">
                <a16:creationId xmlns:a16="http://schemas.microsoft.com/office/drawing/2014/main" id="{72E492CA-EB63-8057-F6A9-61EFF2A42B73}"/>
              </a:ext>
            </a:extLst>
          </p:cNvPr>
          <p:cNvSpPr txBox="1"/>
          <p:nvPr/>
        </p:nvSpPr>
        <p:spPr>
          <a:xfrm>
            <a:off x="7020344" y="3084968"/>
            <a:ext cx="4519186" cy="830997"/>
          </a:xfrm>
          <a:prstGeom prst="rect">
            <a:avLst/>
          </a:prstGeom>
          <a:noFill/>
        </p:spPr>
        <p:txBody>
          <a:bodyPr wrap="none" rtlCol="0">
            <a:spAutoFit/>
          </a:bodyPr>
          <a:lstStyle/>
          <a:p>
            <a:r>
              <a:rPr lang="en-GB" sz="2400" dirty="0">
                <a:latin typeface="MV Boli" panose="02000500030200090000" pitchFamily="2" charset="0"/>
                <a:cs typeface="MV Boli" panose="02000500030200090000" pitchFamily="2" charset="0"/>
              </a:rPr>
              <a:t>Lectures plus group discussion</a:t>
            </a:r>
          </a:p>
          <a:p>
            <a:r>
              <a:rPr lang="en-GB" sz="2400" dirty="0">
                <a:latin typeface="MV Boli" panose="02000500030200090000" pitchFamily="2" charset="0"/>
                <a:cs typeface="MV Boli" panose="02000500030200090000" pitchFamily="2" charset="0"/>
              </a:rPr>
              <a:t>Ask questions throughout!</a:t>
            </a:r>
          </a:p>
        </p:txBody>
      </p:sp>
      <p:sp>
        <p:nvSpPr>
          <p:cNvPr id="5" name="TextBox 4">
            <a:extLst>
              <a:ext uri="{FF2B5EF4-FFF2-40B4-BE49-F238E27FC236}">
                <a16:creationId xmlns:a16="http://schemas.microsoft.com/office/drawing/2014/main" id="{2171E569-7079-CD7D-9AD8-43EB6ED877F2}"/>
              </a:ext>
            </a:extLst>
          </p:cNvPr>
          <p:cNvSpPr txBox="1"/>
          <p:nvPr/>
        </p:nvSpPr>
        <p:spPr>
          <a:xfrm>
            <a:off x="5770111" y="4344311"/>
            <a:ext cx="5676554" cy="830997"/>
          </a:xfrm>
          <a:prstGeom prst="rect">
            <a:avLst/>
          </a:prstGeom>
          <a:noFill/>
        </p:spPr>
        <p:txBody>
          <a:bodyPr wrap="none" rtlCol="0">
            <a:spAutoFit/>
          </a:bodyPr>
          <a:lstStyle/>
          <a:p>
            <a:r>
              <a:rPr lang="en-GB" sz="2400" dirty="0">
                <a:latin typeface="MV Boli" panose="02000500030200090000" pitchFamily="2" charset="0"/>
                <a:cs typeface="MV Boli" panose="02000500030200090000" pitchFamily="2" charset="0"/>
              </a:rPr>
              <a:t>1-30 to 3 – Experimental design</a:t>
            </a:r>
          </a:p>
          <a:p>
            <a:r>
              <a:rPr lang="en-GB" sz="2400" dirty="0">
                <a:latin typeface="MV Boli" panose="02000500030200090000" pitchFamily="2" charset="0"/>
                <a:cs typeface="MV Boli" panose="02000500030200090000" pitchFamily="2" charset="0"/>
              </a:rPr>
              <a:t>3-30 to 5 – Analysis plus ‘dilemmas’</a:t>
            </a:r>
          </a:p>
        </p:txBody>
      </p:sp>
      <p:sp>
        <p:nvSpPr>
          <p:cNvPr id="7" name="TextBox 6">
            <a:extLst>
              <a:ext uri="{FF2B5EF4-FFF2-40B4-BE49-F238E27FC236}">
                <a16:creationId xmlns:a16="http://schemas.microsoft.com/office/drawing/2014/main" id="{9609D698-A6B5-8810-7841-33FE378F5711}"/>
              </a:ext>
            </a:extLst>
          </p:cNvPr>
          <p:cNvSpPr txBox="1"/>
          <p:nvPr/>
        </p:nvSpPr>
        <p:spPr>
          <a:xfrm>
            <a:off x="5570934" y="5636594"/>
            <a:ext cx="5041765" cy="461665"/>
          </a:xfrm>
          <a:prstGeom prst="rect">
            <a:avLst/>
          </a:prstGeom>
          <a:noFill/>
        </p:spPr>
        <p:txBody>
          <a:bodyPr wrap="none" rtlCol="0">
            <a:spAutoFit/>
          </a:bodyPr>
          <a:lstStyle/>
          <a:p>
            <a:r>
              <a:rPr lang="en-GB" sz="2400" dirty="0">
                <a:latin typeface="MV Boli" panose="02000500030200090000" pitchFamily="2" charset="0"/>
                <a:cs typeface="MV Boli" panose="02000500030200090000" pitchFamily="2" charset="0"/>
              </a:rPr>
              <a:t>Hopefully something for everyone</a:t>
            </a:r>
          </a:p>
        </p:txBody>
      </p:sp>
    </p:spTree>
    <p:extLst>
      <p:ext uri="{BB962C8B-B14F-4D97-AF65-F5344CB8AC3E}">
        <p14:creationId xmlns:p14="http://schemas.microsoft.com/office/powerpoint/2010/main" val="73824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AA97-4E9D-E5A1-6C6E-8DAD22F1E8D9}"/>
              </a:ext>
            </a:extLst>
          </p:cNvPr>
          <p:cNvSpPr>
            <a:spLocks noGrp="1"/>
          </p:cNvSpPr>
          <p:nvPr>
            <p:ph type="title"/>
          </p:nvPr>
        </p:nvSpPr>
        <p:spPr>
          <a:xfrm>
            <a:off x="286512" y="309537"/>
            <a:ext cx="10515600" cy="1325563"/>
          </a:xfrm>
        </p:spPr>
        <p:txBody>
          <a:bodyPr/>
          <a:lstStyle/>
          <a:p>
            <a:r>
              <a:rPr lang="en-GB" dirty="0"/>
              <a:t>What are the implications bad science?</a:t>
            </a:r>
            <a:br>
              <a:rPr lang="en-GB" dirty="0"/>
            </a:br>
            <a:r>
              <a:rPr lang="en-GB" dirty="0"/>
              <a:t>Does science ‘self-correct?’</a:t>
            </a:r>
          </a:p>
        </p:txBody>
      </p:sp>
      <p:sp>
        <p:nvSpPr>
          <p:cNvPr id="3" name="Content Placeholder 2">
            <a:extLst>
              <a:ext uri="{FF2B5EF4-FFF2-40B4-BE49-F238E27FC236}">
                <a16:creationId xmlns:a16="http://schemas.microsoft.com/office/drawing/2014/main" id="{9080E742-7D7B-30C7-AC57-C70B81C55916}"/>
              </a:ext>
            </a:extLst>
          </p:cNvPr>
          <p:cNvSpPr>
            <a:spLocks noGrp="1"/>
          </p:cNvSpPr>
          <p:nvPr>
            <p:ph idx="1"/>
          </p:nvPr>
        </p:nvSpPr>
        <p:spPr>
          <a:xfrm>
            <a:off x="435864" y="1783080"/>
            <a:ext cx="5209032" cy="4709944"/>
          </a:xfrm>
        </p:spPr>
        <p:txBody>
          <a:bodyPr>
            <a:normAutofit fontScale="92500" lnSpcReduction="10000"/>
          </a:bodyPr>
          <a:lstStyle/>
          <a:p>
            <a:r>
              <a:rPr lang="en-GB" sz="2400" dirty="0">
                <a:cs typeface="MV Boli" panose="02000500030200090000" pitchFamily="2" charset="0"/>
              </a:rPr>
              <a:t>Wasted effort / opportunity cost</a:t>
            </a:r>
          </a:p>
          <a:p>
            <a:r>
              <a:rPr lang="en-GB" sz="2400" dirty="0">
                <a:cs typeface="MV Boli" panose="02000500030200090000" pitchFamily="2" charset="0"/>
              </a:rPr>
              <a:t>Retractions and reputational damage</a:t>
            </a:r>
          </a:p>
          <a:p>
            <a:r>
              <a:rPr lang="en-GB" sz="2400" dirty="0">
                <a:cs typeface="MV Boli" panose="02000500030200090000" pitchFamily="2" charset="0"/>
              </a:rPr>
              <a:t>Harm to patients / public / environment</a:t>
            </a:r>
          </a:p>
          <a:p>
            <a:r>
              <a:rPr lang="en-GB" sz="2400" dirty="0">
                <a:cs typeface="MV Boli" panose="02000500030200090000" pitchFamily="2" charset="0"/>
              </a:rPr>
              <a:t>Harm to our individuals in community</a:t>
            </a:r>
          </a:p>
          <a:p>
            <a:r>
              <a:rPr lang="en-GB" sz="2400" dirty="0">
                <a:cs typeface="MV Boli" panose="02000500030200090000" pitchFamily="2" charset="0"/>
              </a:rPr>
              <a:t>Loss of public trust</a:t>
            </a:r>
          </a:p>
          <a:p>
            <a:r>
              <a:rPr lang="en-GB" sz="2400" dirty="0">
                <a:cs typeface="MV Boli" panose="02000500030200090000" pitchFamily="2" charset="0"/>
              </a:rPr>
              <a:t>Loss of investment</a:t>
            </a:r>
          </a:p>
          <a:p>
            <a:pPr marL="0" indent="0">
              <a:buNone/>
            </a:pPr>
            <a:endParaRPr lang="en-GB" sz="2400" dirty="0">
              <a:cs typeface="MV Boli" panose="02000500030200090000" pitchFamily="2" charset="0"/>
            </a:endParaRPr>
          </a:p>
          <a:p>
            <a:pPr marL="0" indent="0">
              <a:buNone/>
            </a:pPr>
            <a:r>
              <a:rPr lang="en-GB" sz="2400" dirty="0">
                <a:cs typeface="MV Boli" panose="02000500030200090000" pitchFamily="2" charset="0"/>
              </a:rPr>
              <a:t>Widely accepted now that there’s a problem</a:t>
            </a:r>
          </a:p>
          <a:p>
            <a:pPr marL="0" indent="0">
              <a:buNone/>
            </a:pPr>
            <a:endParaRPr lang="en-GB" sz="2400" dirty="0">
              <a:cs typeface="MV Boli" panose="02000500030200090000" pitchFamily="2" charset="0"/>
            </a:endParaRPr>
          </a:p>
          <a:p>
            <a:pPr marL="0" indent="0">
              <a:buNone/>
            </a:pPr>
            <a:r>
              <a:rPr lang="en-GB" sz="2400" dirty="0">
                <a:cs typeface="MV Boli" panose="02000500030200090000" pitchFamily="2" charset="0"/>
              </a:rPr>
              <a:t>Self-correction?  </a:t>
            </a:r>
            <a:r>
              <a:rPr lang="en-GB" sz="2400" u="sng" dirty="0">
                <a:cs typeface="MV Boli" panose="02000500030200090000" pitchFamily="2" charset="0"/>
              </a:rPr>
              <a:t>Nope</a:t>
            </a:r>
            <a:r>
              <a:rPr lang="en-GB" sz="2400" dirty="0">
                <a:cs typeface="MV Boli" panose="02000500030200090000" pitchFamily="2" charset="0"/>
              </a:rPr>
              <a:t> (maybe eventually?)</a:t>
            </a:r>
          </a:p>
          <a:p>
            <a:pPr marL="0" indent="0">
              <a:buNone/>
            </a:pPr>
            <a:r>
              <a:rPr lang="en-GB" sz="2400" dirty="0">
                <a:cs typeface="MV Boli" panose="02000500030200090000" pitchFamily="2" charset="0"/>
              </a:rPr>
              <a:t>In fact, bad science propagates (</a:t>
            </a:r>
            <a:r>
              <a:rPr lang="en-GB" sz="2400" dirty="0" err="1">
                <a:cs typeface="MV Boli" panose="02000500030200090000" pitchFamily="2" charset="0"/>
              </a:rPr>
              <a:t>Smaldino</a:t>
            </a:r>
            <a:r>
              <a:rPr lang="en-GB" sz="2400" dirty="0">
                <a:cs typeface="MV Boli" panose="02000500030200090000" pitchFamily="2" charset="0"/>
              </a:rPr>
              <a:t> and </a:t>
            </a:r>
            <a:r>
              <a:rPr lang="en-GB" sz="2400" dirty="0" err="1">
                <a:cs typeface="MV Boli" panose="02000500030200090000" pitchFamily="2" charset="0"/>
              </a:rPr>
              <a:t>McElreath</a:t>
            </a:r>
            <a:r>
              <a:rPr lang="en-GB" sz="2400" dirty="0">
                <a:cs typeface="MV Boli" panose="02000500030200090000" pitchFamily="2" charset="0"/>
              </a:rPr>
              <a:t> 2016)</a:t>
            </a:r>
            <a:endParaRPr lang="en-GB" sz="2400" dirty="0"/>
          </a:p>
        </p:txBody>
      </p:sp>
      <p:pic>
        <p:nvPicPr>
          <p:cNvPr id="5" name="Picture 4" descr="A graph with a line and a blue line&#10;&#10;Description automatically generated">
            <a:extLst>
              <a:ext uri="{FF2B5EF4-FFF2-40B4-BE49-F238E27FC236}">
                <a16:creationId xmlns:a16="http://schemas.microsoft.com/office/drawing/2014/main" id="{80FD6E39-ED23-74E2-2A81-08C02BD03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9312" y="1156231"/>
            <a:ext cx="3397626" cy="2384171"/>
          </a:xfrm>
          <a:prstGeom prst="rect">
            <a:avLst/>
          </a:prstGeom>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E48CA618-C61E-08C3-E5C6-168FC8BC324E}"/>
              </a:ext>
            </a:extLst>
          </p:cNvPr>
          <p:cNvSpPr txBox="1"/>
          <p:nvPr/>
        </p:nvSpPr>
        <p:spPr>
          <a:xfrm>
            <a:off x="6096000" y="5207097"/>
            <a:ext cx="5381846"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A waste of 1000 research papers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how an </a:t>
            </a:r>
            <a:r>
              <a:rPr kumimoji="0" lang="en-GB" sz="1800" b="1" i="0" u="sng" strike="noStrike" kern="1200" cap="none" spc="0" normalizeH="0" baseline="0" noProof="0">
                <a:ln>
                  <a:noFill/>
                </a:ln>
                <a:solidFill>
                  <a:prstClr val="black"/>
                </a:solidFill>
                <a:effectLst/>
                <a:uLnTx/>
                <a:uFillTx/>
                <a:latin typeface="Calibri" panose="020F0502020204030204"/>
                <a:ea typeface="+mn-ea"/>
                <a:cs typeface="+mn-cs"/>
              </a:rPr>
              <a:t>entire field</a:t>
            </a: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 was wrong for decades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https://www.theatlantic.com/science/archive/2019/05/waste-1000-studies/589684/</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BB3F9C3-EB7C-3303-3841-FBAFAD70B851}"/>
              </a:ext>
            </a:extLst>
          </p:cNvPr>
          <p:cNvSpPr txBox="1"/>
          <p:nvPr/>
        </p:nvSpPr>
        <p:spPr>
          <a:xfrm>
            <a:off x="5727458" y="2321476"/>
            <a:ext cx="19080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Vaccine hesitancy leads to more disease </a:t>
            </a:r>
          </a:p>
        </p:txBody>
      </p:sp>
      <p:sp>
        <p:nvSpPr>
          <p:cNvPr id="11" name="TextBox 10">
            <a:extLst>
              <a:ext uri="{FF2B5EF4-FFF2-40B4-BE49-F238E27FC236}">
                <a16:creationId xmlns:a16="http://schemas.microsoft.com/office/drawing/2014/main" id="{6AFD4D15-2360-F5F7-24E7-8DB78C4B8254}"/>
              </a:ext>
            </a:extLst>
          </p:cNvPr>
          <p:cNvSpPr txBox="1"/>
          <p:nvPr/>
        </p:nvSpPr>
        <p:spPr>
          <a:xfrm>
            <a:off x="5716536" y="3988171"/>
            <a:ext cx="218236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Others basing work on flawed theory – does it self-correct?</a:t>
            </a:r>
          </a:p>
        </p:txBody>
      </p:sp>
      <p:cxnSp>
        <p:nvCxnSpPr>
          <p:cNvPr id="13" name="Connector: Curved 12">
            <a:extLst>
              <a:ext uri="{FF2B5EF4-FFF2-40B4-BE49-F238E27FC236}">
                <a16:creationId xmlns:a16="http://schemas.microsoft.com/office/drawing/2014/main" id="{52F44DD7-217D-FC3E-27D2-F6CF2603A293}"/>
              </a:ext>
            </a:extLst>
          </p:cNvPr>
          <p:cNvCxnSpPr>
            <a:cxnSpLocks/>
            <a:endCxn id="5" idx="1"/>
          </p:cNvCxnSpPr>
          <p:nvPr/>
        </p:nvCxnSpPr>
        <p:spPr>
          <a:xfrm flipV="1">
            <a:off x="7251700" y="2348317"/>
            <a:ext cx="767612" cy="434824"/>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Curved 15">
            <a:extLst>
              <a:ext uri="{FF2B5EF4-FFF2-40B4-BE49-F238E27FC236}">
                <a16:creationId xmlns:a16="http://schemas.microsoft.com/office/drawing/2014/main" id="{732040AC-9574-26D3-FB0F-3EF201F42F93}"/>
              </a:ext>
            </a:extLst>
          </p:cNvPr>
          <p:cNvCxnSpPr>
            <a:cxnSpLocks/>
            <a:endCxn id="9" idx="0"/>
          </p:cNvCxnSpPr>
          <p:nvPr/>
        </p:nvCxnSpPr>
        <p:spPr>
          <a:xfrm>
            <a:off x="7635506" y="4449836"/>
            <a:ext cx="1151417" cy="75726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DE2334FD-F876-3FDA-9DBA-1349800018FF}"/>
              </a:ext>
            </a:extLst>
          </p:cNvPr>
          <p:cNvSpPr txBox="1"/>
          <p:nvPr/>
        </p:nvSpPr>
        <p:spPr>
          <a:xfrm>
            <a:off x="435864" y="6333045"/>
            <a:ext cx="60944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V Boli" panose="02000500030200090000" pitchFamily="2" charset="0"/>
                <a:hlinkClick r:id="rId4"/>
              </a:rPr>
              <a:t>https://royalsocietypublishing.org/doi/10.1098/rsos.160384</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V Boli" panose="02000500030200090000" pitchFamily="2" charset="0"/>
              </a:rPr>
              <a:t> </a:t>
            </a:r>
          </a:p>
        </p:txBody>
      </p:sp>
    </p:spTree>
    <p:extLst>
      <p:ext uri="{BB962C8B-B14F-4D97-AF65-F5344CB8AC3E}">
        <p14:creationId xmlns:p14="http://schemas.microsoft.com/office/powerpoint/2010/main" val="318376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6ED4-CBAB-B271-126A-FB24C5FE171B}"/>
              </a:ext>
            </a:extLst>
          </p:cNvPr>
          <p:cNvSpPr>
            <a:spLocks noGrp="1"/>
          </p:cNvSpPr>
          <p:nvPr>
            <p:ph type="title"/>
          </p:nvPr>
        </p:nvSpPr>
        <p:spPr>
          <a:xfrm>
            <a:off x="633919" y="246044"/>
            <a:ext cx="10515600" cy="1325563"/>
          </a:xfrm>
        </p:spPr>
        <p:txBody>
          <a:bodyPr>
            <a:normAutofit/>
          </a:bodyPr>
          <a:lstStyle/>
          <a:p>
            <a:r>
              <a:rPr lang="en-GB" sz="5400" b="1" dirty="0">
                <a:solidFill>
                  <a:srgbClr val="FF0000"/>
                </a:solidFill>
              </a:rPr>
              <a:t>Does this happen here?</a:t>
            </a:r>
          </a:p>
        </p:txBody>
      </p:sp>
      <p:pic>
        <p:nvPicPr>
          <p:cNvPr id="6" name="Content Placeholder 5" descr="A white text on a black background&#10;&#10;Description automatically generated">
            <a:extLst>
              <a:ext uri="{FF2B5EF4-FFF2-40B4-BE49-F238E27FC236}">
                <a16:creationId xmlns:a16="http://schemas.microsoft.com/office/drawing/2014/main" id="{D2F695FB-EDBA-646B-1372-FFFB7E28577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3713" y="1397343"/>
            <a:ext cx="5296956" cy="3997617"/>
          </a:xfrm>
        </p:spPr>
      </p:pic>
      <p:pic>
        <p:nvPicPr>
          <p:cNvPr id="10" name="Content Placeholder 9">
            <a:extLst>
              <a:ext uri="{FF2B5EF4-FFF2-40B4-BE49-F238E27FC236}">
                <a16:creationId xmlns:a16="http://schemas.microsoft.com/office/drawing/2014/main" id="{39BE961A-A6C3-6B70-86E9-3B4FC127CE9E}"/>
              </a:ext>
            </a:extLst>
          </p:cNvPr>
          <p:cNvPicPr>
            <a:picLocks noGrp="1" noChangeAspect="1"/>
          </p:cNvPicPr>
          <p:nvPr>
            <p:ph sz="half" idx="2"/>
          </p:nvPr>
        </p:nvPicPr>
        <p:blipFill>
          <a:blip r:embed="rId3"/>
          <a:stretch>
            <a:fillRect/>
          </a:stretch>
        </p:blipFill>
        <p:spPr>
          <a:xfrm>
            <a:off x="5967645" y="1571607"/>
            <a:ext cx="5127102" cy="3823353"/>
          </a:xfrm>
        </p:spPr>
      </p:pic>
      <p:sp>
        <p:nvSpPr>
          <p:cNvPr id="8" name="TextBox 7">
            <a:extLst>
              <a:ext uri="{FF2B5EF4-FFF2-40B4-BE49-F238E27FC236}">
                <a16:creationId xmlns:a16="http://schemas.microsoft.com/office/drawing/2014/main" id="{4EE59F3C-AA81-8441-F9E0-D63ADA018ABA}"/>
              </a:ext>
            </a:extLst>
          </p:cNvPr>
          <p:cNvSpPr txBox="1"/>
          <p:nvPr/>
        </p:nvSpPr>
        <p:spPr>
          <a:xfrm>
            <a:off x="487842" y="5478681"/>
            <a:ext cx="885946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https://www.science.org/content/article/misconduct-concerns-possible-drug-risks-should-stop-stroke-trial-whistleblowers-say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60EAC43D-2E7F-A9DF-F6E7-9DCD7276D32C}"/>
              </a:ext>
            </a:extLst>
          </p:cNvPr>
          <p:cNvSpPr txBox="1"/>
          <p:nvPr/>
        </p:nvSpPr>
        <p:spPr>
          <a:xfrm flipH="1">
            <a:off x="4297678" y="6205203"/>
            <a:ext cx="73609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Be aware of institutes whistleblowing and integrity policies and processes</a:t>
            </a:r>
          </a:p>
        </p:txBody>
      </p:sp>
    </p:spTree>
    <p:extLst>
      <p:ext uri="{BB962C8B-B14F-4D97-AF65-F5344CB8AC3E}">
        <p14:creationId xmlns:p14="http://schemas.microsoft.com/office/powerpoint/2010/main" val="271042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37B3-F5C3-7EEF-0065-975E4B0A4C7B}"/>
              </a:ext>
            </a:extLst>
          </p:cNvPr>
          <p:cNvSpPr>
            <a:spLocks noGrp="1"/>
          </p:cNvSpPr>
          <p:nvPr>
            <p:ph type="title"/>
          </p:nvPr>
        </p:nvSpPr>
        <p:spPr/>
        <p:txBody>
          <a:bodyPr/>
          <a:lstStyle/>
          <a:p>
            <a:r>
              <a:rPr lang="en-GB"/>
              <a:t>How much research is simply “made up”?</a:t>
            </a:r>
          </a:p>
        </p:txBody>
      </p:sp>
      <p:sp>
        <p:nvSpPr>
          <p:cNvPr id="5" name="Content Placeholder 4">
            <a:extLst>
              <a:ext uri="{FF2B5EF4-FFF2-40B4-BE49-F238E27FC236}">
                <a16:creationId xmlns:a16="http://schemas.microsoft.com/office/drawing/2014/main" id="{AF68D2FE-45B6-4827-D5EA-5EF76663528B}"/>
              </a:ext>
            </a:extLst>
          </p:cNvPr>
          <p:cNvSpPr>
            <a:spLocks noGrp="1"/>
          </p:cNvSpPr>
          <p:nvPr>
            <p:ph idx="1"/>
          </p:nvPr>
        </p:nvSpPr>
        <p:spPr/>
        <p:txBody>
          <a:bodyPr>
            <a:normAutofit/>
          </a:bodyPr>
          <a:lstStyle/>
          <a:p>
            <a:r>
              <a:rPr lang="en-GB" sz="1600">
                <a:hlinkClick r:id="rId2"/>
              </a:rPr>
              <a:t>https://blogs.bmj.com/bmj/2021/07/05/time-to-assume-that-health-research-is-fraudulent-until-proved-otherwise/</a:t>
            </a:r>
            <a:endParaRPr lang="en-GB" sz="1600"/>
          </a:p>
          <a:p>
            <a:r>
              <a:rPr lang="en-GB" sz="1600">
                <a:hlinkClick r:id="rId3"/>
              </a:rPr>
              <a:t>https://www.nature.com/articles/d41586-023-02299-w</a:t>
            </a:r>
            <a:r>
              <a:rPr lang="en-GB" sz="1600"/>
              <a:t>  </a:t>
            </a:r>
          </a:p>
        </p:txBody>
      </p:sp>
      <p:pic>
        <p:nvPicPr>
          <p:cNvPr id="7" name="Picture 6">
            <a:extLst>
              <a:ext uri="{FF2B5EF4-FFF2-40B4-BE49-F238E27FC236}">
                <a16:creationId xmlns:a16="http://schemas.microsoft.com/office/drawing/2014/main" id="{8B4EDF00-184F-D3EA-EB89-D764F1123660}"/>
              </a:ext>
            </a:extLst>
          </p:cNvPr>
          <p:cNvPicPr>
            <a:picLocks noChangeAspect="1"/>
          </p:cNvPicPr>
          <p:nvPr/>
        </p:nvPicPr>
        <p:blipFill rotWithShape="1">
          <a:blip r:embed="rId4"/>
          <a:srcRect b="44145"/>
          <a:stretch/>
        </p:blipFill>
        <p:spPr>
          <a:xfrm>
            <a:off x="405534" y="2199404"/>
            <a:ext cx="7362825" cy="3341046"/>
          </a:xfrm>
          <a:prstGeom prst="rect">
            <a:avLst/>
          </a:prstGeom>
          <a:ln>
            <a:solidFill>
              <a:schemeClr val="tx1"/>
            </a:solidFill>
          </a:ln>
        </p:spPr>
      </p:pic>
      <p:pic>
        <p:nvPicPr>
          <p:cNvPr id="11" name="Picture 10">
            <a:extLst>
              <a:ext uri="{FF2B5EF4-FFF2-40B4-BE49-F238E27FC236}">
                <a16:creationId xmlns:a16="http://schemas.microsoft.com/office/drawing/2014/main" id="{1A1CA411-72AB-3A2D-A48E-A9894A0DF768}"/>
              </a:ext>
            </a:extLst>
          </p:cNvPr>
          <p:cNvPicPr>
            <a:picLocks noChangeAspect="1"/>
          </p:cNvPicPr>
          <p:nvPr/>
        </p:nvPicPr>
        <p:blipFill>
          <a:blip r:embed="rId5"/>
          <a:stretch>
            <a:fillRect/>
          </a:stretch>
        </p:blipFill>
        <p:spPr>
          <a:xfrm>
            <a:off x="7335693" y="2199404"/>
            <a:ext cx="3829050" cy="372427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370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3722-3594-05AF-E714-BD84AF2D9ED4}"/>
              </a:ext>
            </a:extLst>
          </p:cNvPr>
          <p:cNvSpPr>
            <a:spLocks noGrp="1"/>
          </p:cNvSpPr>
          <p:nvPr>
            <p:ph type="title"/>
          </p:nvPr>
        </p:nvSpPr>
        <p:spPr>
          <a:xfrm>
            <a:off x="426720" y="166306"/>
            <a:ext cx="10515600" cy="1325563"/>
          </a:xfrm>
        </p:spPr>
        <p:txBody>
          <a:bodyPr/>
          <a:lstStyle/>
          <a:p>
            <a:r>
              <a:rPr lang="en-GB"/>
              <a:t>A completely fake publishing house?</a:t>
            </a:r>
          </a:p>
        </p:txBody>
      </p:sp>
      <p:pic>
        <p:nvPicPr>
          <p:cNvPr id="5" name="Content Placeholder 4">
            <a:extLst>
              <a:ext uri="{FF2B5EF4-FFF2-40B4-BE49-F238E27FC236}">
                <a16:creationId xmlns:a16="http://schemas.microsoft.com/office/drawing/2014/main" id="{E7FBE8A3-BF07-F201-1558-3ACAD392AF7D}"/>
              </a:ext>
            </a:extLst>
          </p:cNvPr>
          <p:cNvPicPr>
            <a:picLocks noGrp="1" noChangeAspect="1"/>
          </p:cNvPicPr>
          <p:nvPr>
            <p:ph idx="1"/>
          </p:nvPr>
        </p:nvPicPr>
        <p:blipFill>
          <a:blip r:embed="rId2"/>
          <a:stretch>
            <a:fillRect/>
          </a:stretch>
        </p:blipFill>
        <p:spPr>
          <a:xfrm>
            <a:off x="6096000" y="1542161"/>
            <a:ext cx="4767601" cy="4351338"/>
          </a:xfrm>
        </p:spPr>
        <p:style>
          <a:lnRef idx="2">
            <a:schemeClr val="dk1"/>
          </a:lnRef>
          <a:fillRef idx="1">
            <a:schemeClr val="lt1"/>
          </a:fillRef>
          <a:effectRef idx="0">
            <a:schemeClr val="dk1"/>
          </a:effectRef>
          <a:fontRef idx="minor">
            <a:schemeClr val="dk1"/>
          </a:fontRef>
        </p:style>
      </p:pic>
      <p:sp>
        <p:nvSpPr>
          <p:cNvPr id="8" name="TextBox 7">
            <a:extLst>
              <a:ext uri="{FF2B5EF4-FFF2-40B4-BE49-F238E27FC236}">
                <a16:creationId xmlns:a16="http://schemas.microsoft.com/office/drawing/2014/main" id="{157B1D3A-C7C3-B253-ABA6-8BE790DC195B}"/>
              </a:ext>
            </a:extLst>
          </p:cNvPr>
          <p:cNvSpPr txBox="1"/>
          <p:nvPr/>
        </p:nvSpPr>
        <p:spPr>
          <a:xfrm>
            <a:off x="5996940" y="5994083"/>
            <a:ext cx="6094476" cy="646331"/>
          </a:xfrm>
          <a:prstGeom prst="rect">
            <a:avLst/>
          </a:prstGeom>
          <a:noFill/>
        </p:spPr>
        <p:txBody>
          <a:bodyPr wrap="square">
            <a:spAutoFit/>
          </a:bodyPr>
          <a:lstStyle/>
          <a:p>
            <a:r>
              <a:rPr lang="en-GB">
                <a:hlinkClick r:id="rId3"/>
              </a:rPr>
              <a:t>https://www.primescholars.com/articles/navigating-the-maze-of-drugs-a-multifaceted-perspective-123938.html</a:t>
            </a:r>
            <a:r>
              <a:rPr lang="en-GB"/>
              <a:t> </a:t>
            </a:r>
          </a:p>
        </p:txBody>
      </p:sp>
      <p:sp>
        <p:nvSpPr>
          <p:cNvPr id="9" name="TextBox 8">
            <a:extLst>
              <a:ext uri="{FF2B5EF4-FFF2-40B4-BE49-F238E27FC236}">
                <a16:creationId xmlns:a16="http://schemas.microsoft.com/office/drawing/2014/main" id="{9E2BAE6F-6C5F-B387-9755-A2128A22A927}"/>
              </a:ext>
            </a:extLst>
          </p:cNvPr>
          <p:cNvSpPr txBox="1"/>
          <p:nvPr/>
        </p:nvSpPr>
        <p:spPr>
          <a:xfrm>
            <a:off x="686329" y="1608267"/>
            <a:ext cx="4892040" cy="4708981"/>
          </a:xfrm>
          <a:prstGeom prst="rect">
            <a:avLst/>
          </a:prstGeom>
          <a:noFill/>
        </p:spPr>
        <p:txBody>
          <a:bodyPr wrap="square" rtlCol="0">
            <a:spAutoFit/>
          </a:bodyPr>
          <a:lstStyle/>
          <a:p>
            <a:r>
              <a:rPr lang="en-GB" sz="2000" b="1" dirty="0"/>
              <a:t>Summary</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Don’t believe everything you read</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Science has an issue with ‘reproducibility’ </a:t>
            </a:r>
            <a:br>
              <a:rPr lang="en-GB" sz="2000" dirty="0"/>
            </a:br>
            <a:r>
              <a:rPr lang="en-GB" sz="2000" dirty="0"/>
              <a:t>(which is a euphemism for quality)</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No reason to think NRP is better or worse than anywhere else</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Many reasons for this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Studying design and analysis and implementing good practice will help us to improve</a:t>
            </a:r>
          </a:p>
        </p:txBody>
      </p:sp>
    </p:spTree>
    <p:extLst>
      <p:ext uri="{BB962C8B-B14F-4D97-AF65-F5344CB8AC3E}">
        <p14:creationId xmlns:p14="http://schemas.microsoft.com/office/powerpoint/2010/main" val="156227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3D60F3-E7E1-9B0D-D3BA-32B7C108BA16}"/>
              </a:ext>
            </a:extLst>
          </p:cNvPr>
          <p:cNvSpPr>
            <a:spLocks noGrp="1"/>
          </p:cNvSpPr>
          <p:nvPr>
            <p:ph type="title"/>
          </p:nvPr>
        </p:nvSpPr>
        <p:spPr/>
        <p:txBody>
          <a:bodyPr/>
          <a:lstStyle/>
          <a:p>
            <a:r>
              <a:rPr lang="en-GB"/>
              <a:t>Design of Experiments</a:t>
            </a:r>
          </a:p>
        </p:txBody>
      </p:sp>
      <p:sp>
        <p:nvSpPr>
          <p:cNvPr id="5" name="Text Placeholder 4">
            <a:extLst>
              <a:ext uri="{FF2B5EF4-FFF2-40B4-BE49-F238E27FC236}">
                <a16:creationId xmlns:a16="http://schemas.microsoft.com/office/drawing/2014/main" id="{B406A0E6-2A28-51EC-254D-4F8F5498881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81105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541E-A685-4C61-D48E-20A0892DDDE3}"/>
              </a:ext>
            </a:extLst>
          </p:cNvPr>
          <p:cNvSpPr>
            <a:spLocks noGrp="1"/>
          </p:cNvSpPr>
          <p:nvPr>
            <p:ph type="title"/>
          </p:nvPr>
        </p:nvSpPr>
        <p:spPr/>
        <p:txBody>
          <a:bodyPr/>
          <a:lstStyle/>
          <a:p>
            <a:r>
              <a:rPr lang="en-GB" dirty="0"/>
              <a:t>Our simple </a:t>
            </a:r>
            <a:r>
              <a:rPr lang="en-GB"/>
              <a:t>motivating </a:t>
            </a:r>
            <a:r>
              <a:rPr lang="en-GB" dirty="0"/>
              <a:t>example</a:t>
            </a:r>
          </a:p>
        </p:txBody>
      </p:sp>
      <p:sp>
        <p:nvSpPr>
          <p:cNvPr id="3" name="Content Placeholder 2">
            <a:extLst>
              <a:ext uri="{FF2B5EF4-FFF2-40B4-BE49-F238E27FC236}">
                <a16:creationId xmlns:a16="http://schemas.microsoft.com/office/drawing/2014/main" id="{E8FC49CC-56EF-F9D1-D3E8-01A2A8D6A979}"/>
              </a:ext>
            </a:extLst>
          </p:cNvPr>
          <p:cNvSpPr>
            <a:spLocks noGrp="1"/>
          </p:cNvSpPr>
          <p:nvPr>
            <p:ph idx="1"/>
          </p:nvPr>
        </p:nvSpPr>
        <p:spPr>
          <a:xfrm>
            <a:off x="838200" y="1825625"/>
            <a:ext cx="7907448" cy="4351338"/>
          </a:xfrm>
        </p:spPr>
        <p:txBody>
          <a:bodyPr>
            <a:normAutofit fontScale="92500" lnSpcReduction="10000"/>
          </a:bodyPr>
          <a:lstStyle/>
          <a:p>
            <a:pPr marL="0" indent="0">
              <a:buNone/>
            </a:pPr>
            <a:r>
              <a:rPr lang="en-GB" b="1" dirty="0"/>
              <a:t>A simple experiment:</a:t>
            </a:r>
          </a:p>
          <a:p>
            <a:pPr marL="0" indent="0">
              <a:buNone/>
            </a:pPr>
            <a:endParaRPr lang="en-GB" b="1" dirty="0"/>
          </a:p>
          <a:p>
            <a:r>
              <a:rPr lang="en-GB" dirty="0"/>
              <a:t>We want to test the effect of a new medium (A) compared to our old medium (B) on plant growth.</a:t>
            </a:r>
          </a:p>
          <a:p>
            <a:endParaRPr lang="en-GB" dirty="0"/>
          </a:p>
          <a:p>
            <a:r>
              <a:rPr lang="en-GB" dirty="0"/>
              <a:t>We should grow some plants in medium A, some plants in medium B measure the heights, and see which are bigger.</a:t>
            </a:r>
          </a:p>
          <a:p>
            <a:endParaRPr lang="en-GB" dirty="0"/>
          </a:p>
          <a:p>
            <a:r>
              <a:rPr lang="en-GB" dirty="0"/>
              <a:t>Why do we need to think about ‘experimental design’?</a:t>
            </a:r>
          </a:p>
        </p:txBody>
      </p:sp>
    </p:spTree>
    <p:extLst>
      <p:ext uri="{BB962C8B-B14F-4D97-AF65-F5344CB8AC3E}">
        <p14:creationId xmlns:p14="http://schemas.microsoft.com/office/powerpoint/2010/main" val="2910833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49D0A24-117D-0A2E-E5BC-33E54506239C}"/>
              </a:ext>
            </a:extLst>
          </p:cNvPr>
          <p:cNvSpPr/>
          <p:nvPr/>
        </p:nvSpPr>
        <p:spPr>
          <a:xfrm>
            <a:off x="262550" y="1692998"/>
            <a:ext cx="3616105" cy="4191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85B5CC27-1EAB-7995-D227-9F6A2BB15464}"/>
              </a:ext>
            </a:extLst>
          </p:cNvPr>
          <p:cNvSpPr>
            <a:spLocks noGrp="1"/>
          </p:cNvSpPr>
          <p:nvPr>
            <p:ph type="title"/>
          </p:nvPr>
        </p:nvSpPr>
        <p:spPr>
          <a:xfrm>
            <a:off x="539436" y="192438"/>
            <a:ext cx="10515600" cy="1325563"/>
          </a:xfrm>
        </p:spPr>
        <p:txBody>
          <a:bodyPr/>
          <a:lstStyle/>
          <a:p>
            <a:r>
              <a:rPr lang="en-GB" dirty="0"/>
              <a:t>What might go wrong?</a:t>
            </a:r>
          </a:p>
        </p:txBody>
      </p:sp>
      <p:sp>
        <p:nvSpPr>
          <p:cNvPr id="3" name="Content Placeholder 2">
            <a:extLst>
              <a:ext uri="{FF2B5EF4-FFF2-40B4-BE49-F238E27FC236}">
                <a16:creationId xmlns:a16="http://schemas.microsoft.com/office/drawing/2014/main" id="{CE4B07FE-00D0-1A98-9D7B-43D01681A670}"/>
              </a:ext>
            </a:extLst>
          </p:cNvPr>
          <p:cNvSpPr>
            <a:spLocks noGrp="1"/>
          </p:cNvSpPr>
          <p:nvPr>
            <p:ph idx="1"/>
          </p:nvPr>
        </p:nvSpPr>
        <p:spPr>
          <a:xfrm>
            <a:off x="4371085" y="1692998"/>
            <a:ext cx="3616105" cy="4351338"/>
          </a:xfrm>
        </p:spPr>
        <p:style>
          <a:lnRef idx="2">
            <a:schemeClr val="accent6">
              <a:shade val="15000"/>
            </a:schemeClr>
          </a:lnRef>
          <a:fillRef idx="1">
            <a:schemeClr val="accent6"/>
          </a:fillRef>
          <a:effectRef idx="0">
            <a:schemeClr val="accent6"/>
          </a:effectRef>
          <a:fontRef idx="minor">
            <a:schemeClr val="lt1"/>
          </a:fontRef>
        </p:style>
        <p:txBody>
          <a:bodyPr>
            <a:normAutofit fontScale="92500" lnSpcReduction="10000"/>
          </a:bodyPr>
          <a:lstStyle/>
          <a:p>
            <a:pPr marL="0" indent="0">
              <a:buNone/>
            </a:pPr>
            <a:r>
              <a:rPr lang="en-GB" sz="2400" b="1" dirty="0"/>
              <a:t>Argument:</a:t>
            </a:r>
          </a:p>
          <a:p>
            <a:pPr marL="0" indent="0">
              <a:buNone/>
            </a:pPr>
            <a:r>
              <a:rPr lang="en-GB" sz="2400" i="1" dirty="0"/>
              <a:t>“If the medium A plants are </a:t>
            </a:r>
            <a:r>
              <a:rPr lang="en-GB" sz="2400" i="1" dirty="0" err="1"/>
              <a:t>talller</a:t>
            </a:r>
            <a:r>
              <a:rPr lang="en-GB" sz="2400" i="1" dirty="0"/>
              <a:t> on average than medium B plants then medium A is better and we should recommend it, otherwise it isn’t.”</a:t>
            </a:r>
          </a:p>
          <a:p>
            <a:endParaRPr lang="en-GB" sz="2400" dirty="0"/>
          </a:p>
          <a:p>
            <a:pPr marL="0" indent="0">
              <a:buNone/>
            </a:pPr>
            <a:r>
              <a:rPr lang="en-GB" sz="2400" dirty="0"/>
              <a:t>What could be the problem here?</a:t>
            </a:r>
          </a:p>
          <a:p>
            <a:pPr marL="0" indent="0">
              <a:buNone/>
            </a:pPr>
            <a:endParaRPr lang="en-GB" sz="2400" dirty="0"/>
          </a:p>
          <a:p>
            <a:pPr marL="0" indent="0">
              <a:buNone/>
            </a:pPr>
            <a:r>
              <a:rPr lang="en-GB" sz="2400" dirty="0"/>
              <a:t>What is our goal as scientists, what do we want to avoid?</a:t>
            </a:r>
          </a:p>
        </p:txBody>
      </p:sp>
      <p:sp>
        <p:nvSpPr>
          <p:cNvPr id="4" name="TextBox 3">
            <a:extLst>
              <a:ext uri="{FF2B5EF4-FFF2-40B4-BE49-F238E27FC236}">
                <a16:creationId xmlns:a16="http://schemas.microsoft.com/office/drawing/2014/main" id="{AF39065B-38F1-0333-321D-7EFB64A9936A}"/>
              </a:ext>
            </a:extLst>
          </p:cNvPr>
          <p:cNvSpPr txBox="1"/>
          <p:nvPr/>
        </p:nvSpPr>
        <p:spPr>
          <a:xfrm>
            <a:off x="406358" y="2611649"/>
            <a:ext cx="1487908" cy="2677656"/>
          </a:xfrm>
          <a:prstGeom prst="rect">
            <a:avLst/>
          </a:prstGeom>
          <a:noFill/>
        </p:spPr>
        <p:txBody>
          <a:bodyPr wrap="none" rtlCol="0">
            <a:spAutoFit/>
          </a:bodyPr>
          <a:lstStyle/>
          <a:p>
            <a:r>
              <a:rPr lang="en-GB" sz="2400" dirty="0"/>
              <a:t>Medium A</a:t>
            </a:r>
          </a:p>
          <a:p>
            <a:endParaRPr lang="en-GB" sz="2400" dirty="0"/>
          </a:p>
          <a:p>
            <a:r>
              <a:rPr lang="en-GB" sz="2400" dirty="0"/>
              <a:t>10 cm</a:t>
            </a:r>
          </a:p>
          <a:p>
            <a:r>
              <a:rPr lang="en-GB" sz="2400" dirty="0"/>
              <a:t>12 cm</a:t>
            </a:r>
          </a:p>
          <a:p>
            <a:r>
              <a:rPr lang="en-GB" sz="2400" dirty="0"/>
              <a:t>15 cm</a:t>
            </a:r>
          </a:p>
          <a:p>
            <a:endParaRPr lang="en-GB" sz="2400" dirty="0"/>
          </a:p>
          <a:p>
            <a:endParaRPr lang="en-GB" sz="2400" dirty="0"/>
          </a:p>
        </p:txBody>
      </p:sp>
      <p:sp>
        <p:nvSpPr>
          <p:cNvPr id="6" name="TextBox 5">
            <a:extLst>
              <a:ext uri="{FF2B5EF4-FFF2-40B4-BE49-F238E27FC236}">
                <a16:creationId xmlns:a16="http://schemas.microsoft.com/office/drawing/2014/main" id="{9003F299-3B4D-33A3-65A6-30945D83D1F4}"/>
              </a:ext>
            </a:extLst>
          </p:cNvPr>
          <p:cNvSpPr txBox="1"/>
          <p:nvPr/>
        </p:nvSpPr>
        <p:spPr>
          <a:xfrm>
            <a:off x="2173962" y="2611648"/>
            <a:ext cx="1917427" cy="2677656"/>
          </a:xfrm>
          <a:prstGeom prst="rect">
            <a:avLst/>
          </a:prstGeom>
          <a:noFill/>
        </p:spPr>
        <p:txBody>
          <a:bodyPr wrap="square">
            <a:spAutoFit/>
          </a:bodyPr>
          <a:lstStyle/>
          <a:p>
            <a:r>
              <a:rPr lang="en-GB" sz="2400" dirty="0"/>
              <a:t>Medium B</a:t>
            </a:r>
          </a:p>
          <a:p>
            <a:endParaRPr lang="en-GB" sz="2400" dirty="0"/>
          </a:p>
          <a:p>
            <a:r>
              <a:rPr lang="en-GB" sz="2400" dirty="0"/>
              <a:t>9 cm</a:t>
            </a:r>
          </a:p>
          <a:p>
            <a:r>
              <a:rPr lang="en-GB" sz="2400" dirty="0"/>
              <a:t>10 cm</a:t>
            </a:r>
          </a:p>
          <a:p>
            <a:r>
              <a:rPr lang="en-GB" sz="2400" dirty="0"/>
              <a:t>11 cm</a:t>
            </a:r>
          </a:p>
          <a:p>
            <a:r>
              <a:rPr lang="en-GB" sz="2400" dirty="0"/>
              <a:t>10 cm</a:t>
            </a:r>
          </a:p>
          <a:p>
            <a:r>
              <a:rPr lang="en-GB" sz="2400" dirty="0"/>
              <a:t>3 cm</a:t>
            </a:r>
          </a:p>
        </p:txBody>
      </p:sp>
      <p:sp>
        <p:nvSpPr>
          <p:cNvPr id="7" name="TextBox 6">
            <a:extLst>
              <a:ext uri="{FF2B5EF4-FFF2-40B4-BE49-F238E27FC236}">
                <a16:creationId xmlns:a16="http://schemas.microsoft.com/office/drawing/2014/main" id="{D21EF79C-58E5-3E5D-3049-2C5194FFE35F}"/>
              </a:ext>
            </a:extLst>
          </p:cNvPr>
          <p:cNvSpPr txBox="1"/>
          <p:nvPr/>
        </p:nvSpPr>
        <p:spPr>
          <a:xfrm>
            <a:off x="406358" y="1888999"/>
            <a:ext cx="3078480" cy="461665"/>
          </a:xfrm>
          <a:prstGeom prst="rect">
            <a:avLst/>
          </a:prstGeom>
          <a:noFill/>
        </p:spPr>
        <p:txBody>
          <a:bodyPr wrap="square" rtlCol="0">
            <a:spAutoFit/>
          </a:bodyPr>
          <a:lstStyle/>
          <a:p>
            <a:r>
              <a:rPr lang="en-GB" sz="2400" b="1" dirty="0"/>
              <a:t>Plant growth results</a:t>
            </a:r>
          </a:p>
        </p:txBody>
      </p:sp>
      <p:pic>
        <p:nvPicPr>
          <p:cNvPr id="14" name="Picture 13">
            <a:extLst>
              <a:ext uri="{FF2B5EF4-FFF2-40B4-BE49-F238E27FC236}">
                <a16:creationId xmlns:a16="http://schemas.microsoft.com/office/drawing/2014/main" id="{D93171F4-5134-4111-3DF2-A1C94F5F7236}"/>
              </a:ext>
            </a:extLst>
          </p:cNvPr>
          <p:cNvPicPr>
            <a:picLocks noChangeAspect="1"/>
          </p:cNvPicPr>
          <p:nvPr/>
        </p:nvPicPr>
        <p:blipFill>
          <a:blip r:embed="rId2"/>
          <a:stretch>
            <a:fillRect/>
          </a:stretch>
        </p:blipFill>
        <p:spPr>
          <a:xfrm>
            <a:off x="8479620" y="1825624"/>
            <a:ext cx="3367498" cy="4161337"/>
          </a:xfrm>
          <a:prstGeom prst="rect">
            <a:avLst/>
          </a:prstGeom>
        </p:spPr>
      </p:pic>
      <p:sp>
        <p:nvSpPr>
          <p:cNvPr id="5" name="TextBox 4">
            <a:extLst>
              <a:ext uri="{FF2B5EF4-FFF2-40B4-BE49-F238E27FC236}">
                <a16:creationId xmlns:a16="http://schemas.microsoft.com/office/drawing/2014/main" id="{416D70E5-D2AE-1E41-E97B-25C47368428C}"/>
              </a:ext>
            </a:extLst>
          </p:cNvPr>
          <p:cNvSpPr txBox="1"/>
          <p:nvPr/>
        </p:nvSpPr>
        <p:spPr>
          <a:xfrm>
            <a:off x="406358" y="6207954"/>
            <a:ext cx="2636363" cy="369332"/>
          </a:xfrm>
          <a:prstGeom prst="rect">
            <a:avLst/>
          </a:prstGeom>
          <a:noFill/>
        </p:spPr>
        <p:txBody>
          <a:bodyPr wrap="none" rtlCol="0">
            <a:spAutoFit/>
          </a:bodyPr>
          <a:lstStyle/>
          <a:p>
            <a:r>
              <a:rPr lang="en-GB" dirty="0"/>
              <a:t>Anyone could design this..</a:t>
            </a:r>
          </a:p>
        </p:txBody>
      </p:sp>
    </p:spTree>
    <p:extLst>
      <p:ext uri="{BB962C8B-B14F-4D97-AF65-F5344CB8AC3E}">
        <p14:creationId xmlns:p14="http://schemas.microsoft.com/office/powerpoint/2010/main" val="187169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A23F90-BFBA-B35A-7B67-C5DA59571BA3}"/>
              </a:ext>
            </a:extLst>
          </p:cNvPr>
          <p:cNvSpPr/>
          <p:nvPr/>
        </p:nvSpPr>
        <p:spPr>
          <a:xfrm>
            <a:off x="7007382" y="1609344"/>
            <a:ext cx="4010055" cy="48835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7C843DC-AC9A-E437-1718-23A384AA010F}"/>
              </a:ext>
            </a:extLst>
          </p:cNvPr>
          <p:cNvSpPr>
            <a:spLocks noGrp="1"/>
          </p:cNvSpPr>
          <p:nvPr>
            <p:ph type="title"/>
          </p:nvPr>
        </p:nvSpPr>
        <p:spPr/>
        <p:txBody>
          <a:bodyPr/>
          <a:lstStyle/>
          <a:p>
            <a:r>
              <a:rPr lang="en-GB"/>
              <a:t>Possible </a:t>
            </a:r>
            <a:r>
              <a:rPr lang="en-GB" dirty="0"/>
              <a:t>design and analysis issues</a:t>
            </a:r>
          </a:p>
        </p:txBody>
      </p:sp>
      <p:sp>
        <p:nvSpPr>
          <p:cNvPr id="3" name="Content Placeholder 2">
            <a:extLst>
              <a:ext uri="{FF2B5EF4-FFF2-40B4-BE49-F238E27FC236}">
                <a16:creationId xmlns:a16="http://schemas.microsoft.com/office/drawing/2014/main" id="{183148BD-069D-8B34-2583-02DC25E17567}"/>
              </a:ext>
            </a:extLst>
          </p:cNvPr>
          <p:cNvSpPr>
            <a:spLocks noGrp="1"/>
          </p:cNvSpPr>
          <p:nvPr>
            <p:ph idx="1"/>
          </p:nvPr>
        </p:nvSpPr>
        <p:spPr>
          <a:xfrm>
            <a:off x="1072854" y="2308527"/>
            <a:ext cx="10046292" cy="4184348"/>
          </a:xfrm>
        </p:spPr>
        <p:txBody>
          <a:bodyPr>
            <a:normAutofit fontScale="62500" lnSpcReduction="20000"/>
          </a:bodyPr>
          <a:lstStyle/>
          <a:p>
            <a:r>
              <a:rPr lang="en-GB" dirty="0"/>
              <a:t>Measurement</a:t>
            </a:r>
          </a:p>
          <a:p>
            <a:r>
              <a:rPr lang="en-GB" dirty="0"/>
              <a:t>Allocation (Randomisation)</a:t>
            </a:r>
          </a:p>
          <a:p>
            <a:r>
              <a:rPr lang="en-GB" dirty="0"/>
              <a:t>Fidelity</a:t>
            </a:r>
          </a:p>
          <a:p>
            <a:r>
              <a:rPr lang="en-GB" dirty="0"/>
              <a:t>Bias</a:t>
            </a:r>
          </a:p>
          <a:p>
            <a:r>
              <a:rPr lang="en-GB" dirty="0"/>
              <a:t>Missing data</a:t>
            </a:r>
          </a:p>
          <a:p>
            <a:r>
              <a:rPr lang="en-GB" dirty="0"/>
              <a:t>Replication</a:t>
            </a:r>
          </a:p>
          <a:p>
            <a:r>
              <a:rPr lang="en-GB" dirty="0"/>
              <a:t>Sample size</a:t>
            </a:r>
          </a:p>
          <a:p>
            <a:r>
              <a:rPr lang="en-GB" dirty="0"/>
              <a:t>Precision</a:t>
            </a:r>
          </a:p>
          <a:p>
            <a:r>
              <a:rPr lang="en-GB" dirty="0"/>
              <a:t>Power</a:t>
            </a:r>
          </a:p>
          <a:p>
            <a:r>
              <a:rPr lang="en-GB" dirty="0"/>
              <a:t>Generalisability</a:t>
            </a:r>
          </a:p>
          <a:p>
            <a:r>
              <a:rPr lang="en-GB" dirty="0"/>
              <a:t>Usefulness</a:t>
            </a:r>
          </a:p>
          <a:p>
            <a:r>
              <a:rPr lang="en-GB" dirty="0"/>
              <a:t>Effect size</a:t>
            </a:r>
          </a:p>
          <a:p>
            <a:r>
              <a:rPr lang="en-GB" dirty="0"/>
              <a:t>Interpretation and Reporting</a:t>
            </a:r>
          </a:p>
        </p:txBody>
      </p:sp>
      <p:sp>
        <p:nvSpPr>
          <p:cNvPr id="4" name="TextBox 3">
            <a:extLst>
              <a:ext uri="{FF2B5EF4-FFF2-40B4-BE49-F238E27FC236}">
                <a16:creationId xmlns:a16="http://schemas.microsoft.com/office/drawing/2014/main" id="{AFB373DE-412F-9918-C709-44B649F02965}"/>
              </a:ext>
            </a:extLst>
          </p:cNvPr>
          <p:cNvSpPr txBox="1"/>
          <p:nvPr/>
        </p:nvSpPr>
        <p:spPr>
          <a:xfrm>
            <a:off x="838200" y="1565601"/>
            <a:ext cx="4908460" cy="461665"/>
          </a:xfrm>
          <a:prstGeom prst="rect">
            <a:avLst/>
          </a:prstGeom>
          <a:noFill/>
        </p:spPr>
        <p:txBody>
          <a:bodyPr wrap="none" rtlCol="0">
            <a:spAutoFit/>
          </a:bodyPr>
          <a:lstStyle/>
          <a:p>
            <a:r>
              <a:rPr lang="en-GB" sz="2400"/>
              <a:t>(</a:t>
            </a:r>
            <a:r>
              <a:rPr lang="en-GB" sz="2400" dirty="0"/>
              <a:t>Things we might have come up with</a:t>
            </a:r>
            <a:r>
              <a:rPr lang="en-GB" sz="2400"/>
              <a:t>)</a:t>
            </a:r>
            <a:endParaRPr lang="en-GB" sz="2400" dirty="0"/>
          </a:p>
        </p:txBody>
      </p:sp>
      <p:pic>
        <p:nvPicPr>
          <p:cNvPr id="6" name="Picture 5">
            <a:extLst>
              <a:ext uri="{FF2B5EF4-FFF2-40B4-BE49-F238E27FC236}">
                <a16:creationId xmlns:a16="http://schemas.microsoft.com/office/drawing/2014/main" id="{47EC4D5C-17B7-4E65-6CEB-2093CE281838}"/>
              </a:ext>
            </a:extLst>
          </p:cNvPr>
          <p:cNvPicPr>
            <a:picLocks noChangeAspect="1"/>
          </p:cNvPicPr>
          <p:nvPr/>
        </p:nvPicPr>
        <p:blipFill rotWithShape="1">
          <a:blip r:embed="rId2"/>
          <a:srcRect t="11901" r="7608" b="3102"/>
          <a:stretch/>
        </p:blipFill>
        <p:spPr>
          <a:xfrm>
            <a:off x="7726536" y="1902179"/>
            <a:ext cx="2496980" cy="2632384"/>
          </a:xfrm>
          <a:prstGeom prst="rect">
            <a:avLst/>
          </a:prstGeom>
        </p:spPr>
      </p:pic>
      <p:sp>
        <p:nvSpPr>
          <p:cNvPr id="7" name="TextBox 6">
            <a:extLst>
              <a:ext uri="{FF2B5EF4-FFF2-40B4-BE49-F238E27FC236}">
                <a16:creationId xmlns:a16="http://schemas.microsoft.com/office/drawing/2014/main" id="{4B3142EE-D22A-D087-20F2-2329A0EB7805}"/>
              </a:ext>
            </a:extLst>
          </p:cNvPr>
          <p:cNvSpPr txBox="1"/>
          <p:nvPr/>
        </p:nvSpPr>
        <p:spPr>
          <a:xfrm>
            <a:off x="7135683" y="4746054"/>
            <a:ext cx="3678685" cy="1477328"/>
          </a:xfrm>
          <a:prstGeom prst="rect">
            <a:avLst/>
          </a:prstGeom>
          <a:noFill/>
        </p:spPr>
        <p:txBody>
          <a:bodyPr wrap="square" rtlCol="0">
            <a:spAutoFit/>
          </a:bodyPr>
          <a:lstStyle/>
          <a:p>
            <a:pPr algn="ctr"/>
            <a:r>
              <a:rPr lang="en-GB">
                <a:solidFill>
                  <a:schemeClr val="bg1"/>
                </a:solidFill>
                <a:latin typeface="MV Boli" panose="02000500030200090000" pitchFamily="2" charset="0"/>
                <a:cs typeface="MV Boli" panose="02000500030200090000" pitchFamily="2" charset="0"/>
              </a:rPr>
              <a:t>So medium A is better than medium B?</a:t>
            </a:r>
          </a:p>
          <a:p>
            <a:pPr algn="ctr"/>
            <a:endParaRPr lang="en-GB">
              <a:solidFill>
                <a:schemeClr val="bg1"/>
              </a:solidFill>
              <a:latin typeface="MV Boli" panose="02000500030200090000" pitchFamily="2" charset="0"/>
              <a:cs typeface="MV Boli" panose="02000500030200090000" pitchFamily="2" charset="0"/>
            </a:endParaRPr>
          </a:p>
          <a:p>
            <a:pPr algn="ctr"/>
            <a:r>
              <a:rPr lang="en-GB">
                <a:solidFill>
                  <a:schemeClr val="bg1"/>
                </a:solidFill>
                <a:latin typeface="MV Boli" panose="02000500030200090000" pitchFamily="2" charset="0"/>
                <a:cs typeface="MV Boli" panose="02000500030200090000" pitchFamily="2" charset="0"/>
              </a:rPr>
              <a:t>(This might seem ridiculous but happens </a:t>
            </a:r>
            <a:r>
              <a:rPr lang="en-GB" b="1">
                <a:solidFill>
                  <a:schemeClr val="bg1"/>
                </a:solidFill>
                <a:latin typeface="MV Boli" panose="02000500030200090000" pitchFamily="2" charset="0"/>
                <a:cs typeface="MV Boli" panose="02000500030200090000" pitchFamily="2" charset="0"/>
              </a:rPr>
              <a:t>way too often</a:t>
            </a:r>
            <a:r>
              <a:rPr lang="en-GB">
                <a:solidFill>
                  <a:schemeClr val="bg1"/>
                </a:solidFill>
                <a:latin typeface="MV Boli" panose="02000500030200090000" pitchFamily="2" charset="0"/>
                <a:cs typeface="MV Boli" panose="02000500030200090000" pitchFamily="2" charset="0"/>
              </a:rPr>
              <a:t>)</a:t>
            </a:r>
          </a:p>
        </p:txBody>
      </p:sp>
    </p:spTree>
    <p:extLst>
      <p:ext uri="{BB962C8B-B14F-4D97-AF65-F5344CB8AC3E}">
        <p14:creationId xmlns:p14="http://schemas.microsoft.com/office/powerpoint/2010/main" val="2210103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330E-47AF-BC65-57B8-1D1861D71DEF}"/>
              </a:ext>
            </a:extLst>
          </p:cNvPr>
          <p:cNvSpPr>
            <a:spLocks noGrp="1"/>
          </p:cNvSpPr>
          <p:nvPr>
            <p:ph type="title"/>
          </p:nvPr>
        </p:nvSpPr>
        <p:spPr/>
        <p:txBody>
          <a:bodyPr/>
          <a:lstStyle/>
          <a:p>
            <a:r>
              <a:rPr lang="en-GB" dirty="0"/>
              <a:t>What is our goal</a:t>
            </a:r>
          </a:p>
        </p:txBody>
      </p:sp>
      <p:sp>
        <p:nvSpPr>
          <p:cNvPr id="3" name="Content Placeholder 2">
            <a:extLst>
              <a:ext uri="{FF2B5EF4-FFF2-40B4-BE49-F238E27FC236}">
                <a16:creationId xmlns:a16="http://schemas.microsoft.com/office/drawing/2014/main" id="{60DA162B-4759-7F11-3908-5407A42FBF64}"/>
              </a:ext>
            </a:extLst>
          </p:cNvPr>
          <p:cNvSpPr>
            <a:spLocks noGrp="1"/>
          </p:cNvSpPr>
          <p:nvPr>
            <p:ph sz="half" idx="1"/>
          </p:nvPr>
        </p:nvSpPr>
        <p:spPr>
          <a:xfrm>
            <a:off x="1173179" y="1800964"/>
            <a:ext cx="5181600" cy="4351338"/>
          </a:xfrm>
        </p:spPr>
        <p:txBody>
          <a:bodyPr>
            <a:normAutofit fontScale="92500" lnSpcReduction="20000"/>
          </a:bodyPr>
          <a:lstStyle/>
          <a:p>
            <a:pPr marL="0" indent="0">
              <a:buNone/>
            </a:pPr>
            <a:r>
              <a:rPr lang="en-GB" b="1" dirty="0"/>
              <a:t>We want findings that are</a:t>
            </a:r>
          </a:p>
          <a:p>
            <a:r>
              <a:rPr lang="en-GB" dirty="0"/>
              <a:t>Valid (true)</a:t>
            </a:r>
          </a:p>
          <a:p>
            <a:r>
              <a:rPr lang="en-GB" dirty="0"/>
              <a:t>Unbiased</a:t>
            </a:r>
          </a:p>
          <a:p>
            <a:r>
              <a:rPr lang="en-GB" dirty="0"/>
              <a:t>Precise</a:t>
            </a:r>
          </a:p>
          <a:p>
            <a:r>
              <a:rPr lang="en-GB" dirty="0"/>
              <a:t>Useful</a:t>
            </a:r>
          </a:p>
          <a:p>
            <a:r>
              <a:rPr lang="en-GB" dirty="0"/>
              <a:t>Generalisable</a:t>
            </a:r>
          </a:p>
          <a:p>
            <a:r>
              <a:rPr lang="en-GB" dirty="0"/>
              <a:t>Replicable</a:t>
            </a:r>
          </a:p>
          <a:p>
            <a:r>
              <a:rPr lang="en-GB" dirty="0"/>
              <a:t>Novel</a:t>
            </a:r>
          </a:p>
          <a:p>
            <a:r>
              <a:rPr lang="en-GB" dirty="0"/>
              <a:t>Robust</a:t>
            </a:r>
          </a:p>
          <a:p>
            <a:r>
              <a:rPr lang="en-GB" dirty="0"/>
              <a:t>Ethical</a:t>
            </a:r>
          </a:p>
        </p:txBody>
      </p:sp>
      <p:sp>
        <p:nvSpPr>
          <p:cNvPr id="4" name="Text Placeholder 3">
            <a:extLst>
              <a:ext uri="{FF2B5EF4-FFF2-40B4-BE49-F238E27FC236}">
                <a16:creationId xmlns:a16="http://schemas.microsoft.com/office/drawing/2014/main" id="{01D5C3E0-BFA0-E925-B2CF-95C51B57056C}"/>
              </a:ext>
            </a:extLst>
          </p:cNvPr>
          <p:cNvSpPr>
            <a:spLocks noGrp="1"/>
          </p:cNvSpPr>
          <p:nvPr>
            <p:ph sz="half" idx="2"/>
          </p:nvPr>
        </p:nvSpPr>
        <p:spPr/>
        <p:txBody>
          <a:bodyPr>
            <a:normAutofit fontScale="92500" lnSpcReduction="20000"/>
          </a:bodyPr>
          <a:lstStyle/>
          <a:p>
            <a:pPr marL="0" indent="0">
              <a:buNone/>
            </a:pPr>
            <a:r>
              <a:rPr lang="en-GB" b="1" dirty="0"/>
              <a:t>We want to avoid</a:t>
            </a:r>
          </a:p>
          <a:p>
            <a:r>
              <a:rPr lang="en-GB" dirty="0"/>
              <a:t>False positives</a:t>
            </a:r>
          </a:p>
          <a:p>
            <a:r>
              <a:rPr lang="en-GB" dirty="0"/>
              <a:t>False negatives</a:t>
            </a:r>
          </a:p>
          <a:p>
            <a:r>
              <a:rPr lang="en-GB"/>
              <a:t>Harmful findings</a:t>
            </a:r>
          </a:p>
          <a:p>
            <a:r>
              <a:rPr lang="en-GB" dirty="0"/>
              <a:t>Bias</a:t>
            </a:r>
            <a:r>
              <a:rPr lang="en-GB"/>
              <a:t> (size of effect errors)</a:t>
            </a:r>
            <a:endParaRPr lang="en-GB" dirty="0"/>
          </a:p>
          <a:p>
            <a:r>
              <a:rPr lang="en-GB" dirty="0"/>
              <a:t>Imprecision / inefficiency</a:t>
            </a:r>
          </a:p>
          <a:p>
            <a:r>
              <a:rPr lang="en-GB"/>
              <a:t>Sloppy mistakes</a:t>
            </a:r>
            <a:endParaRPr lang="en-GB" dirty="0"/>
          </a:p>
          <a:p>
            <a:r>
              <a:rPr lang="en-GB" dirty="0"/>
              <a:t>Learning things that:</a:t>
            </a:r>
          </a:p>
          <a:p>
            <a:pPr lvl="1"/>
            <a:r>
              <a:rPr lang="en-GB" dirty="0"/>
              <a:t>We already know</a:t>
            </a:r>
          </a:p>
          <a:p>
            <a:pPr lvl="1"/>
            <a:r>
              <a:rPr lang="en-GB" dirty="0"/>
              <a:t>Nobody cares about</a:t>
            </a:r>
          </a:p>
        </p:txBody>
      </p:sp>
    </p:spTree>
    <p:extLst>
      <p:ext uri="{BB962C8B-B14F-4D97-AF65-F5344CB8AC3E}">
        <p14:creationId xmlns:p14="http://schemas.microsoft.com/office/powerpoint/2010/main" val="1717249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6665-7DE7-3078-A06D-A2A5664C4653}"/>
              </a:ext>
            </a:extLst>
          </p:cNvPr>
          <p:cNvSpPr>
            <a:spLocks noGrp="1"/>
          </p:cNvSpPr>
          <p:nvPr>
            <p:ph type="title"/>
          </p:nvPr>
        </p:nvSpPr>
        <p:spPr>
          <a:xfrm>
            <a:off x="232641" y="127015"/>
            <a:ext cx="11379302" cy="1029512"/>
          </a:xfrm>
        </p:spPr>
        <p:txBody>
          <a:bodyPr>
            <a:normAutofit fontScale="90000"/>
          </a:bodyPr>
          <a:lstStyle/>
          <a:p>
            <a:r>
              <a:rPr lang="en-GB" dirty="0"/>
              <a:t>Fundamental experimental design/analysis equation:</a:t>
            </a:r>
          </a:p>
        </p:txBody>
      </p:sp>
      <p:sp>
        <p:nvSpPr>
          <p:cNvPr id="4" name="TextBox 3">
            <a:extLst>
              <a:ext uri="{FF2B5EF4-FFF2-40B4-BE49-F238E27FC236}">
                <a16:creationId xmlns:a16="http://schemas.microsoft.com/office/drawing/2014/main" id="{1A7D7B5E-A28E-7CFA-C1A7-170B8162A78C}"/>
              </a:ext>
            </a:extLst>
          </p:cNvPr>
          <p:cNvSpPr txBox="1"/>
          <p:nvPr/>
        </p:nvSpPr>
        <p:spPr>
          <a:xfrm>
            <a:off x="232641" y="1554299"/>
            <a:ext cx="11830611" cy="523220"/>
          </a:xfrm>
          <a:prstGeom prst="rect">
            <a:avLst/>
          </a:prstGeom>
          <a:noFill/>
        </p:spPr>
        <p:txBody>
          <a:bodyPr wrap="none" rtlCol="0">
            <a:spAutoFit/>
          </a:bodyPr>
          <a:lstStyle/>
          <a:p>
            <a:r>
              <a:rPr lang="en-GB" sz="2800" dirty="0"/>
              <a:t>Outcome = </a:t>
            </a:r>
            <a:r>
              <a:rPr lang="en-GB" sz="2800" dirty="0">
                <a:solidFill>
                  <a:schemeClr val="accent1">
                    <a:lumMod val="75000"/>
                  </a:schemeClr>
                </a:solidFill>
              </a:rPr>
              <a:t>Treatment effect </a:t>
            </a:r>
            <a:r>
              <a:rPr lang="en-GB" sz="2800" dirty="0"/>
              <a:t>+ </a:t>
            </a:r>
            <a:r>
              <a:rPr lang="en-GB" sz="2800" dirty="0">
                <a:solidFill>
                  <a:schemeClr val="accent6">
                    <a:lumMod val="75000"/>
                  </a:schemeClr>
                </a:solidFill>
              </a:rPr>
              <a:t>Biological effect </a:t>
            </a:r>
            <a:r>
              <a:rPr lang="en-GB" sz="2800" dirty="0"/>
              <a:t>+ </a:t>
            </a:r>
            <a:r>
              <a:rPr lang="en-GB" sz="2800" dirty="0">
                <a:solidFill>
                  <a:srgbClr val="C00000"/>
                </a:solidFill>
              </a:rPr>
              <a:t>Technical effect </a:t>
            </a:r>
            <a:r>
              <a:rPr lang="en-GB" sz="2800" dirty="0"/>
              <a:t>+ </a:t>
            </a:r>
            <a:r>
              <a:rPr lang="en-GB" sz="2800">
                <a:solidFill>
                  <a:schemeClr val="accent6">
                    <a:lumMod val="50000"/>
                  </a:schemeClr>
                </a:solidFill>
              </a:rPr>
              <a:t>Random </a:t>
            </a:r>
            <a:r>
              <a:rPr lang="en-GB" sz="2800" dirty="0">
                <a:solidFill>
                  <a:schemeClr val="accent6">
                    <a:lumMod val="50000"/>
                  </a:schemeClr>
                </a:solidFill>
              </a:rPr>
              <a:t>Error</a:t>
            </a:r>
          </a:p>
        </p:txBody>
      </p:sp>
      <p:cxnSp>
        <p:nvCxnSpPr>
          <p:cNvPr id="6" name="Straight Arrow Connector 5">
            <a:extLst>
              <a:ext uri="{FF2B5EF4-FFF2-40B4-BE49-F238E27FC236}">
                <a16:creationId xmlns:a16="http://schemas.microsoft.com/office/drawing/2014/main" id="{1009C272-5E82-2B77-5DF9-9D81F7ABDF41}"/>
              </a:ext>
            </a:extLst>
          </p:cNvPr>
          <p:cNvCxnSpPr/>
          <p:nvPr/>
        </p:nvCxnSpPr>
        <p:spPr>
          <a:xfrm flipV="1">
            <a:off x="960120" y="2257667"/>
            <a:ext cx="310896" cy="108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A456F8-42D0-944B-6D65-426C41E83DC8}"/>
              </a:ext>
            </a:extLst>
          </p:cNvPr>
          <p:cNvSpPr txBox="1"/>
          <p:nvPr/>
        </p:nvSpPr>
        <p:spPr>
          <a:xfrm>
            <a:off x="243053" y="3345803"/>
            <a:ext cx="1434134" cy="923330"/>
          </a:xfrm>
          <a:prstGeom prst="rect">
            <a:avLst/>
          </a:prstGeom>
          <a:noFill/>
        </p:spPr>
        <p:txBody>
          <a:bodyPr wrap="square" rtlCol="0">
            <a:spAutoFit/>
          </a:bodyPr>
          <a:lstStyle/>
          <a:p>
            <a:pPr algn="ctr"/>
            <a:r>
              <a:rPr lang="en-GB" b="1" dirty="0"/>
              <a:t>What we can </a:t>
            </a:r>
            <a:r>
              <a:rPr lang="en-GB" b="1"/>
              <a:t>measure (readout)</a:t>
            </a:r>
            <a:endParaRPr lang="en-GB" b="1" dirty="0"/>
          </a:p>
        </p:txBody>
      </p:sp>
      <p:sp>
        <p:nvSpPr>
          <p:cNvPr id="8" name="TextBox 7">
            <a:extLst>
              <a:ext uri="{FF2B5EF4-FFF2-40B4-BE49-F238E27FC236}">
                <a16:creationId xmlns:a16="http://schemas.microsoft.com/office/drawing/2014/main" id="{8516F2E4-934E-DCBC-4436-AB4B9E135B00}"/>
              </a:ext>
            </a:extLst>
          </p:cNvPr>
          <p:cNvSpPr txBox="1"/>
          <p:nvPr/>
        </p:nvSpPr>
        <p:spPr>
          <a:xfrm>
            <a:off x="3077693" y="3215776"/>
            <a:ext cx="1434134" cy="646331"/>
          </a:xfrm>
          <a:prstGeom prst="rect">
            <a:avLst/>
          </a:prstGeom>
          <a:noFill/>
        </p:spPr>
        <p:txBody>
          <a:bodyPr wrap="square" rtlCol="0">
            <a:spAutoFit/>
          </a:bodyPr>
          <a:lstStyle/>
          <a:p>
            <a:pPr algn="ctr"/>
            <a:r>
              <a:rPr lang="en-GB" b="1" dirty="0"/>
              <a:t>What we care about</a:t>
            </a:r>
          </a:p>
        </p:txBody>
      </p:sp>
      <p:cxnSp>
        <p:nvCxnSpPr>
          <p:cNvPr id="9" name="Straight Arrow Connector 8">
            <a:extLst>
              <a:ext uri="{FF2B5EF4-FFF2-40B4-BE49-F238E27FC236}">
                <a16:creationId xmlns:a16="http://schemas.microsoft.com/office/drawing/2014/main" id="{D8950C1A-C85A-3971-BD88-3020A43CD8AA}"/>
              </a:ext>
            </a:extLst>
          </p:cNvPr>
          <p:cNvCxnSpPr>
            <a:cxnSpLocks/>
          </p:cNvCxnSpPr>
          <p:nvPr/>
        </p:nvCxnSpPr>
        <p:spPr>
          <a:xfrm flipH="1" flipV="1">
            <a:off x="3291103" y="2167593"/>
            <a:ext cx="503657" cy="98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C9B987-BB39-6C85-EA2C-DDA4017F75E7}"/>
              </a:ext>
            </a:extLst>
          </p:cNvPr>
          <p:cNvSpPr txBox="1"/>
          <p:nvPr/>
        </p:nvSpPr>
        <p:spPr>
          <a:xfrm>
            <a:off x="4941595" y="3142183"/>
            <a:ext cx="2112263" cy="923330"/>
          </a:xfrm>
          <a:prstGeom prst="rect">
            <a:avLst/>
          </a:prstGeom>
          <a:noFill/>
        </p:spPr>
        <p:txBody>
          <a:bodyPr wrap="square" rtlCol="0">
            <a:spAutoFit/>
          </a:bodyPr>
          <a:lstStyle/>
          <a:p>
            <a:pPr algn="ctr"/>
            <a:r>
              <a:rPr lang="en-GB" dirty="0"/>
              <a:t>Observable factors related to the experimental units</a:t>
            </a:r>
          </a:p>
        </p:txBody>
      </p:sp>
      <p:cxnSp>
        <p:nvCxnSpPr>
          <p:cNvPr id="13" name="Straight Arrow Connector 12">
            <a:extLst>
              <a:ext uri="{FF2B5EF4-FFF2-40B4-BE49-F238E27FC236}">
                <a16:creationId xmlns:a16="http://schemas.microsoft.com/office/drawing/2014/main" id="{6A8C6E87-8BE1-A8AF-D1F7-760AB8B6A0E8}"/>
              </a:ext>
            </a:extLst>
          </p:cNvPr>
          <p:cNvCxnSpPr>
            <a:cxnSpLocks/>
            <a:stCxn id="12" idx="0"/>
          </p:cNvCxnSpPr>
          <p:nvPr/>
        </p:nvCxnSpPr>
        <p:spPr>
          <a:xfrm flipH="1" flipV="1">
            <a:off x="5979439" y="2197257"/>
            <a:ext cx="18288" cy="944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038A58-83F1-EDB2-8AE6-57EBF7F7C4CA}"/>
              </a:ext>
            </a:extLst>
          </p:cNvPr>
          <p:cNvSpPr txBox="1"/>
          <p:nvPr/>
        </p:nvSpPr>
        <p:spPr>
          <a:xfrm>
            <a:off x="7511796" y="3123894"/>
            <a:ext cx="2112263" cy="923330"/>
          </a:xfrm>
          <a:prstGeom prst="rect">
            <a:avLst/>
          </a:prstGeom>
          <a:noFill/>
        </p:spPr>
        <p:txBody>
          <a:bodyPr wrap="square" rtlCol="0">
            <a:spAutoFit/>
          </a:bodyPr>
          <a:lstStyle/>
          <a:p>
            <a:pPr algn="ctr"/>
            <a:r>
              <a:rPr lang="en-GB" dirty="0"/>
              <a:t>Factors related to our experimental design</a:t>
            </a:r>
          </a:p>
        </p:txBody>
      </p:sp>
      <p:cxnSp>
        <p:nvCxnSpPr>
          <p:cNvPr id="15" name="Straight Arrow Connector 14">
            <a:extLst>
              <a:ext uri="{FF2B5EF4-FFF2-40B4-BE49-F238E27FC236}">
                <a16:creationId xmlns:a16="http://schemas.microsoft.com/office/drawing/2014/main" id="{25DC2F05-6685-B5A8-5A6A-E0DC99C3417B}"/>
              </a:ext>
            </a:extLst>
          </p:cNvPr>
          <p:cNvCxnSpPr>
            <a:cxnSpLocks/>
          </p:cNvCxnSpPr>
          <p:nvPr/>
        </p:nvCxnSpPr>
        <p:spPr>
          <a:xfrm flipH="1" flipV="1">
            <a:off x="8532087" y="2197257"/>
            <a:ext cx="35840" cy="94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415E48-D93F-F85E-CCE3-89299AF2936B}"/>
              </a:ext>
            </a:extLst>
          </p:cNvPr>
          <p:cNvCxnSpPr>
            <a:cxnSpLocks/>
            <a:stCxn id="20" idx="0"/>
          </p:cNvCxnSpPr>
          <p:nvPr/>
        </p:nvCxnSpPr>
        <p:spPr>
          <a:xfrm flipH="1" flipV="1">
            <a:off x="10735054" y="2171203"/>
            <a:ext cx="101741" cy="99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B7BCBD-D979-09BE-99AC-A7A6D627AC0E}"/>
              </a:ext>
            </a:extLst>
          </p:cNvPr>
          <p:cNvSpPr txBox="1"/>
          <p:nvPr/>
        </p:nvSpPr>
        <p:spPr>
          <a:xfrm>
            <a:off x="9688066" y="3163824"/>
            <a:ext cx="2297457" cy="1477328"/>
          </a:xfrm>
          <a:prstGeom prst="rect">
            <a:avLst/>
          </a:prstGeom>
          <a:noFill/>
        </p:spPr>
        <p:txBody>
          <a:bodyPr wrap="square" rtlCol="0">
            <a:spAutoFit/>
          </a:bodyPr>
          <a:lstStyle/>
          <a:p>
            <a:pPr algn="ctr"/>
            <a:r>
              <a:rPr lang="en-GB" dirty="0"/>
              <a:t>Measurement error</a:t>
            </a:r>
          </a:p>
          <a:p>
            <a:pPr algn="ctr"/>
            <a:r>
              <a:rPr lang="en-GB" dirty="0"/>
              <a:t>Variation between units</a:t>
            </a:r>
          </a:p>
          <a:p>
            <a:pPr algn="ctr"/>
            <a:r>
              <a:rPr lang="en-GB" dirty="0"/>
              <a:t>Unmeasurable factors</a:t>
            </a:r>
          </a:p>
          <a:p>
            <a:pPr algn="ctr"/>
            <a:r>
              <a:rPr lang="en-GB" dirty="0"/>
              <a:t>Treatment error</a:t>
            </a:r>
          </a:p>
        </p:txBody>
      </p:sp>
      <p:sp>
        <p:nvSpPr>
          <p:cNvPr id="21" name="TextBox 20">
            <a:extLst>
              <a:ext uri="{FF2B5EF4-FFF2-40B4-BE49-F238E27FC236}">
                <a16:creationId xmlns:a16="http://schemas.microsoft.com/office/drawing/2014/main" id="{B3157D12-07E7-98CD-6F12-EE110158ECDC}"/>
              </a:ext>
            </a:extLst>
          </p:cNvPr>
          <p:cNvSpPr txBox="1"/>
          <p:nvPr/>
        </p:nvSpPr>
        <p:spPr>
          <a:xfrm>
            <a:off x="9968847" y="6387904"/>
            <a:ext cx="1891352" cy="369332"/>
          </a:xfrm>
          <a:prstGeom prst="rect">
            <a:avLst/>
          </a:prstGeom>
          <a:noFill/>
        </p:spPr>
        <p:txBody>
          <a:bodyPr wrap="none" rtlCol="0">
            <a:spAutoFit/>
          </a:bodyPr>
          <a:lstStyle/>
          <a:p>
            <a:r>
              <a:rPr lang="en-GB" b="1"/>
              <a:t>From Lazic (2016) </a:t>
            </a:r>
          </a:p>
        </p:txBody>
      </p:sp>
      <p:cxnSp>
        <p:nvCxnSpPr>
          <p:cNvPr id="23" name="Straight Arrow Connector 22">
            <a:extLst>
              <a:ext uri="{FF2B5EF4-FFF2-40B4-BE49-F238E27FC236}">
                <a16:creationId xmlns:a16="http://schemas.microsoft.com/office/drawing/2014/main" id="{4FAACA22-AE6D-68AE-3653-0FCE2A4AA78C}"/>
              </a:ext>
            </a:extLst>
          </p:cNvPr>
          <p:cNvCxnSpPr>
            <a:stCxn id="7" idx="2"/>
          </p:cNvCxnSpPr>
          <p:nvPr/>
        </p:nvCxnSpPr>
        <p:spPr>
          <a:xfrm>
            <a:off x="960120" y="4269133"/>
            <a:ext cx="0" cy="531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1C60F9-84E3-C36C-DACA-2EF8A5050BD4}"/>
              </a:ext>
            </a:extLst>
          </p:cNvPr>
          <p:cNvCxnSpPr/>
          <p:nvPr/>
        </p:nvCxnSpPr>
        <p:spPr>
          <a:xfrm>
            <a:off x="3758184" y="3959920"/>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310332-3D2E-120B-0CEC-435F8A2B8E2F}"/>
              </a:ext>
            </a:extLst>
          </p:cNvPr>
          <p:cNvCxnSpPr/>
          <p:nvPr/>
        </p:nvCxnSpPr>
        <p:spPr>
          <a:xfrm>
            <a:off x="5979439" y="4065513"/>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BCA515-0741-CDE7-D37D-8A26988FB4B9}"/>
              </a:ext>
            </a:extLst>
          </p:cNvPr>
          <p:cNvCxnSpPr/>
          <p:nvPr/>
        </p:nvCxnSpPr>
        <p:spPr>
          <a:xfrm>
            <a:off x="8567927" y="4065513"/>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9C931E-0156-D79E-081B-F5784E36A41C}"/>
              </a:ext>
            </a:extLst>
          </p:cNvPr>
          <p:cNvCxnSpPr>
            <a:cxnSpLocks/>
            <a:stCxn id="20" idx="2"/>
          </p:cNvCxnSpPr>
          <p:nvPr/>
        </p:nvCxnSpPr>
        <p:spPr>
          <a:xfrm flipH="1">
            <a:off x="10836794" y="4641152"/>
            <a:ext cx="1" cy="531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FC928EA-8687-6512-596F-F5A16B36BDA8}"/>
              </a:ext>
            </a:extLst>
          </p:cNvPr>
          <p:cNvSpPr txBox="1"/>
          <p:nvPr/>
        </p:nvSpPr>
        <p:spPr>
          <a:xfrm>
            <a:off x="232641" y="4894164"/>
            <a:ext cx="1830349" cy="1754326"/>
          </a:xfrm>
          <a:prstGeom prst="rect">
            <a:avLst/>
          </a:prstGeom>
          <a:noFill/>
        </p:spPr>
        <p:txBody>
          <a:bodyPr wrap="square" rtlCol="0">
            <a:spAutoFit/>
          </a:bodyPr>
          <a:lstStyle/>
          <a:p>
            <a:pPr algn="ctr"/>
            <a:r>
              <a:rPr lang="en-GB" dirty="0"/>
              <a:t>Plant height</a:t>
            </a:r>
          </a:p>
          <a:p>
            <a:pPr algn="ctr"/>
            <a:r>
              <a:rPr lang="en-GB" dirty="0"/>
              <a:t>Yield</a:t>
            </a:r>
          </a:p>
          <a:p>
            <a:pPr algn="ctr"/>
            <a:r>
              <a:rPr lang="en-GB" dirty="0"/>
              <a:t>Health</a:t>
            </a:r>
          </a:p>
          <a:p>
            <a:pPr algn="ctr"/>
            <a:endParaRPr lang="en-GB" dirty="0"/>
          </a:p>
          <a:p>
            <a:pPr algn="ctr"/>
            <a:r>
              <a:rPr lang="en-GB" dirty="0"/>
              <a:t>(Select appropriately)</a:t>
            </a:r>
          </a:p>
        </p:txBody>
      </p:sp>
      <p:sp>
        <p:nvSpPr>
          <p:cNvPr id="29" name="TextBox 28">
            <a:extLst>
              <a:ext uri="{FF2B5EF4-FFF2-40B4-BE49-F238E27FC236}">
                <a16:creationId xmlns:a16="http://schemas.microsoft.com/office/drawing/2014/main" id="{3622F35F-6AB9-1DF9-D2A9-6B60FA34AEF0}"/>
              </a:ext>
            </a:extLst>
          </p:cNvPr>
          <p:cNvSpPr txBox="1"/>
          <p:nvPr/>
        </p:nvSpPr>
        <p:spPr>
          <a:xfrm>
            <a:off x="2166297" y="4894164"/>
            <a:ext cx="3134962" cy="1477328"/>
          </a:xfrm>
          <a:prstGeom prst="rect">
            <a:avLst/>
          </a:prstGeom>
          <a:noFill/>
        </p:spPr>
        <p:txBody>
          <a:bodyPr wrap="none" rtlCol="0">
            <a:spAutoFit/>
          </a:bodyPr>
          <a:lstStyle/>
          <a:p>
            <a:pPr algn="ctr"/>
            <a:r>
              <a:rPr lang="en-GB" dirty="0"/>
              <a:t>Effect of A vs B</a:t>
            </a:r>
          </a:p>
          <a:p>
            <a:pPr algn="ctr"/>
            <a:endParaRPr lang="en-GB" dirty="0"/>
          </a:p>
          <a:p>
            <a:pPr algn="ctr"/>
            <a:r>
              <a:rPr lang="en-GB" dirty="0"/>
              <a:t>Estimate?</a:t>
            </a:r>
          </a:p>
          <a:p>
            <a:pPr algn="ctr"/>
            <a:r>
              <a:rPr lang="en-GB" dirty="0"/>
              <a:t>Test?</a:t>
            </a:r>
          </a:p>
          <a:p>
            <a:pPr algn="ctr"/>
            <a:r>
              <a:rPr lang="en-GB" dirty="0"/>
              <a:t>Interactions with other factors?</a:t>
            </a:r>
          </a:p>
        </p:txBody>
      </p:sp>
      <p:sp>
        <p:nvSpPr>
          <p:cNvPr id="30" name="TextBox 29">
            <a:extLst>
              <a:ext uri="{FF2B5EF4-FFF2-40B4-BE49-F238E27FC236}">
                <a16:creationId xmlns:a16="http://schemas.microsoft.com/office/drawing/2014/main" id="{D08956C4-11DF-86EC-9F1F-02AFEB358ED4}"/>
              </a:ext>
            </a:extLst>
          </p:cNvPr>
          <p:cNvSpPr txBox="1"/>
          <p:nvPr/>
        </p:nvSpPr>
        <p:spPr>
          <a:xfrm>
            <a:off x="5443732" y="4930740"/>
            <a:ext cx="1107996" cy="1200329"/>
          </a:xfrm>
          <a:prstGeom prst="rect">
            <a:avLst/>
          </a:prstGeom>
          <a:noFill/>
        </p:spPr>
        <p:txBody>
          <a:bodyPr wrap="none" rtlCol="0">
            <a:spAutoFit/>
          </a:bodyPr>
          <a:lstStyle/>
          <a:p>
            <a:pPr algn="ctr"/>
            <a:r>
              <a:rPr lang="en-GB"/>
              <a:t>Individual</a:t>
            </a:r>
          </a:p>
          <a:p>
            <a:pPr algn="ctr"/>
            <a:r>
              <a:rPr lang="en-GB" dirty="0"/>
              <a:t>Species</a:t>
            </a:r>
          </a:p>
          <a:p>
            <a:pPr algn="ctr"/>
            <a:r>
              <a:rPr lang="en-GB"/>
              <a:t>Genotype</a:t>
            </a:r>
            <a:endParaRPr lang="en-GB" dirty="0"/>
          </a:p>
          <a:p>
            <a:pPr algn="ctr"/>
            <a:r>
              <a:rPr lang="en-GB" dirty="0"/>
              <a:t>(Sex)</a:t>
            </a:r>
          </a:p>
        </p:txBody>
      </p:sp>
      <p:sp>
        <p:nvSpPr>
          <p:cNvPr id="31" name="TextBox 30">
            <a:extLst>
              <a:ext uri="{FF2B5EF4-FFF2-40B4-BE49-F238E27FC236}">
                <a16:creationId xmlns:a16="http://schemas.microsoft.com/office/drawing/2014/main" id="{7C53CDAC-5FCC-C757-E16B-C1E3036CE9C2}"/>
              </a:ext>
            </a:extLst>
          </p:cNvPr>
          <p:cNvSpPr txBox="1"/>
          <p:nvPr/>
        </p:nvSpPr>
        <p:spPr>
          <a:xfrm>
            <a:off x="7549763" y="4930740"/>
            <a:ext cx="2036328" cy="1754326"/>
          </a:xfrm>
          <a:prstGeom prst="rect">
            <a:avLst/>
          </a:prstGeom>
          <a:noFill/>
        </p:spPr>
        <p:txBody>
          <a:bodyPr wrap="none" rtlCol="0">
            <a:spAutoFit/>
          </a:bodyPr>
          <a:lstStyle/>
          <a:p>
            <a:pPr algn="ctr"/>
            <a:r>
              <a:rPr lang="en-GB" dirty="0"/>
              <a:t>Growth conditions</a:t>
            </a:r>
          </a:p>
          <a:p>
            <a:pPr algn="ctr"/>
            <a:r>
              <a:rPr lang="en-GB"/>
              <a:t>Treatment variation</a:t>
            </a:r>
          </a:p>
          <a:p>
            <a:pPr algn="ctr"/>
            <a:r>
              <a:rPr lang="en-GB" dirty="0"/>
              <a:t>Batch of medium</a:t>
            </a:r>
          </a:p>
          <a:p>
            <a:pPr algn="ctr"/>
            <a:r>
              <a:rPr lang="en-GB" dirty="0"/>
              <a:t>Contamination</a:t>
            </a:r>
          </a:p>
          <a:p>
            <a:pPr algn="ctr"/>
            <a:r>
              <a:rPr lang="en-GB" dirty="0"/>
              <a:t>Time of year</a:t>
            </a:r>
          </a:p>
          <a:p>
            <a:pPr algn="ctr"/>
            <a:r>
              <a:rPr lang="en-GB" dirty="0"/>
              <a:t>Assessor</a:t>
            </a:r>
          </a:p>
        </p:txBody>
      </p:sp>
      <p:sp>
        <p:nvSpPr>
          <p:cNvPr id="33" name="TextBox 32">
            <a:extLst>
              <a:ext uri="{FF2B5EF4-FFF2-40B4-BE49-F238E27FC236}">
                <a16:creationId xmlns:a16="http://schemas.microsoft.com/office/drawing/2014/main" id="{F92B61F1-C219-1B8D-39D7-D333CFD8449B}"/>
              </a:ext>
            </a:extLst>
          </p:cNvPr>
          <p:cNvSpPr txBox="1"/>
          <p:nvPr/>
        </p:nvSpPr>
        <p:spPr>
          <a:xfrm>
            <a:off x="9765794" y="5174529"/>
            <a:ext cx="2297458" cy="1200329"/>
          </a:xfrm>
          <a:prstGeom prst="rect">
            <a:avLst/>
          </a:prstGeom>
          <a:noFill/>
        </p:spPr>
        <p:txBody>
          <a:bodyPr wrap="square" rtlCol="0">
            <a:spAutoFit/>
          </a:bodyPr>
          <a:lstStyle/>
          <a:p>
            <a:pPr algn="ctr"/>
            <a:r>
              <a:rPr lang="en-GB" dirty="0"/>
              <a:t>Measurement error</a:t>
            </a:r>
          </a:p>
          <a:p>
            <a:pPr algn="ctr"/>
            <a:r>
              <a:rPr lang="en-GB" dirty="0"/>
              <a:t>Between-plant variance</a:t>
            </a:r>
          </a:p>
          <a:p>
            <a:pPr algn="ctr"/>
            <a:endParaRPr lang="en-GB" dirty="0"/>
          </a:p>
        </p:txBody>
      </p:sp>
    </p:spTree>
    <p:extLst>
      <p:ext uri="{BB962C8B-B14F-4D97-AF65-F5344CB8AC3E}">
        <p14:creationId xmlns:p14="http://schemas.microsoft.com/office/powerpoint/2010/main" val="100635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4" grpId="0"/>
      <p:bldP spid="20" grpId="0"/>
      <p:bldP spid="21" grpId="0"/>
      <p:bldP spid="28" grpId="0"/>
      <p:bldP spid="29" grpId="0"/>
      <p:bldP spid="30" grpId="0"/>
      <p:bldP spid="31"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E462-31AF-825A-AFEB-1E406D129E21}"/>
              </a:ext>
            </a:extLst>
          </p:cNvPr>
          <p:cNvSpPr>
            <a:spLocks noGrp="1"/>
          </p:cNvSpPr>
          <p:nvPr>
            <p:ph type="title"/>
          </p:nvPr>
        </p:nvSpPr>
        <p:spPr/>
        <p:txBody>
          <a:bodyPr/>
          <a:lstStyle/>
          <a:p>
            <a:r>
              <a:rPr lang="en-GB" u="sng"/>
              <a:t>Nothing (much) in here is new</a:t>
            </a:r>
          </a:p>
        </p:txBody>
      </p:sp>
      <p:sp>
        <p:nvSpPr>
          <p:cNvPr id="3" name="Content Placeholder 2">
            <a:extLst>
              <a:ext uri="{FF2B5EF4-FFF2-40B4-BE49-F238E27FC236}">
                <a16:creationId xmlns:a16="http://schemas.microsoft.com/office/drawing/2014/main" id="{C0E5D7F2-CF00-5475-DF97-A18886DF2123}"/>
              </a:ext>
            </a:extLst>
          </p:cNvPr>
          <p:cNvSpPr>
            <a:spLocks noGrp="1"/>
          </p:cNvSpPr>
          <p:nvPr>
            <p:ph idx="1"/>
          </p:nvPr>
        </p:nvSpPr>
        <p:spPr>
          <a:xfrm>
            <a:off x="946150" y="1638186"/>
            <a:ext cx="10515600" cy="3992563"/>
          </a:xfrm>
        </p:spPr>
        <p:txBody>
          <a:bodyPr/>
          <a:lstStyle/>
          <a:p>
            <a:endParaRPr lang="en-GB" i="1" dirty="0"/>
          </a:p>
          <a:p>
            <a:pPr marL="0" indent="0">
              <a:buNone/>
            </a:pPr>
            <a:r>
              <a:rPr lang="en-GB" sz="3600" i="1" dirty="0"/>
              <a:t>“…. these lessons appear to be either </a:t>
            </a:r>
            <a:r>
              <a:rPr lang="en-GB" sz="3600" i="1" u="sng" dirty="0"/>
              <a:t>unread, ignored, not believed, or forgotten</a:t>
            </a:r>
            <a:r>
              <a:rPr lang="en-GB" sz="3600" i="1" dirty="0"/>
              <a:t> as each new wave of researchers is introduced to the brave new technical lexicon of medical research….”</a:t>
            </a:r>
          </a:p>
        </p:txBody>
      </p:sp>
      <p:sp>
        <p:nvSpPr>
          <p:cNvPr id="5" name="TextBox 4">
            <a:extLst>
              <a:ext uri="{FF2B5EF4-FFF2-40B4-BE49-F238E27FC236}">
                <a16:creationId xmlns:a16="http://schemas.microsoft.com/office/drawing/2014/main" id="{25F94A2E-B492-F990-5DC0-A32B192587A8}"/>
              </a:ext>
            </a:extLst>
          </p:cNvPr>
          <p:cNvSpPr txBox="1"/>
          <p:nvPr/>
        </p:nvSpPr>
        <p:spPr>
          <a:xfrm>
            <a:off x="87014" y="6200487"/>
            <a:ext cx="9401176" cy="584775"/>
          </a:xfrm>
          <a:prstGeom prst="rect">
            <a:avLst/>
          </a:prstGeom>
          <a:noFill/>
        </p:spPr>
        <p:txBody>
          <a:bodyPr wrap="square">
            <a:spAutoFit/>
          </a:bodyPr>
          <a:lstStyle/>
          <a:p>
            <a:r>
              <a:rPr lang="en-GB" sz="1600" dirty="0"/>
              <a:t>Goodman (2008) A Dirty Dozen: Twelve P-Value Misconceptions, </a:t>
            </a:r>
            <a:r>
              <a:rPr lang="en-GB" sz="1600" i="1" dirty="0"/>
              <a:t>Seminars in </a:t>
            </a:r>
            <a:r>
              <a:rPr lang="en-GB" sz="1600" i="1" dirty="0" err="1"/>
              <a:t>Hematology</a:t>
            </a:r>
            <a:r>
              <a:rPr lang="en-GB" sz="1600" i="1" dirty="0"/>
              <a:t> </a:t>
            </a:r>
            <a:r>
              <a:rPr lang="en-GB" sz="1600" dirty="0"/>
              <a:t>45 (3) </a:t>
            </a:r>
            <a:r>
              <a:rPr lang="en-GB" sz="1600" dirty="0">
                <a:hlinkClick r:id="rId2"/>
              </a:rPr>
              <a:t>https://www.sciencedirect.com/science/article/abs/pii/S0037196308000620</a:t>
            </a:r>
            <a:r>
              <a:rPr lang="en-GB" sz="1600" dirty="0"/>
              <a:t> </a:t>
            </a:r>
          </a:p>
        </p:txBody>
      </p:sp>
      <p:pic>
        <p:nvPicPr>
          <p:cNvPr id="6" name="Picture 5" descr="Cartoon character holding a newspaper&#10;&#10;Description automatically generated">
            <a:extLst>
              <a:ext uri="{FF2B5EF4-FFF2-40B4-BE49-F238E27FC236}">
                <a16:creationId xmlns:a16="http://schemas.microsoft.com/office/drawing/2014/main" id="{6D9015A0-4500-AD78-1424-B53E41A09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4013200"/>
            <a:ext cx="3810000" cy="2844800"/>
          </a:xfrm>
          <a:prstGeom prst="rect">
            <a:avLst/>
          </a:prstGeom>
        </p:spPr>
      </p:pic>
    </p:spTree>
    <p:extLst>
      <p:ext uri="{BB962C8B-B14F-4D97-AF65-F5344CB8AC3E}">
        <p14:creationId xmlns:p14="http://schemas.microsoft.com/office/powerpoint/2010/main" val="3288708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1FF7-873C-61CD-F9EA-0D19E558429C}"/>
              </a:ext>
            </a:extLst>
          </p:cNvPr>
          <p:cNvSpPr>
            <a:spLocks noGrp="1"/>
          </p:cNvSpPr>
          <p:nvPr>
            <p:ph type="title"/>
          </p:nvPr>
        </p:nvSpPr>
        <p:spPr/>
        <p:txBody>
          <a:bodyPr/>
          <a:lstStyle/>
          <a:p>
            <a:r>
              <a:rPr lang="en-GB" dirty="0"/>
              <a:t>So how should we design our experiment?</a:t>
            </a:r>
          </a:p>
        </p:txBody>
      </p:sp>
      <p:sp>
        <p:nvSpPr>
          <p:cNvPr id="3" name="Content Placeholder 2">
            <a:extLst>
              <a:ext uri="{FF2B5EF4-FFF2-40B4-BE49-F238E27FC236}">
                <a16:creationId xmlns:a16="http://schemas.microsoft.com/office/drawing/2014/main" id="{BB549203-4152-B492-8C8D-FB034430C393}"/>
              </a:ext>
            </a:extLst>
          </p:cNvPr>
          <p:cNvSpPr>
            <a:spLocks noGrp="1"/>
          </p:cNvSpPr>
          <p:nvPr>
            <p:ph idx="1"/>
          </p:nvPr>
        </p:nvSpPr>
        <p:spPr>
          <a:xfrm>
            <a:off x="838200" y="1825625"/>
            <a:ext cx="10838688" cy="4351338"/>
          </a:xfrm>
        </p:spPr>
        <p:txBody>
          <a:bodyPr/>
          <a:lstStyle/>
          <a:p>
            <a:endParaRPr lang="en-GB" dirty="0"/>
          </a:p>
          <a:p>
            <a:r>
              <a:rPr lang="en-GB" dirty="0"/>
              <a:t>What </a:t>
            </a:r>
            <a:r>
              <a:rPr lang="en-GB" i="1" dirty="0"/>
              <a:t>should </a:t>
            </a:r>
            <a:r>
              <a:rPr lang="en-GB" dirty="0"/>
              <a:t>we have done to compare these growth media?</a:t>
            </a:r>
          </a:p>
          <a:p>
            <a:endParaRPr lang="en-GB" dirty="0"/>
          </a:p>
          <a:p>
            <a:r>
              <a:rPr lang="en-GB" dirty="0"/>
              <a:t>Is this possible to answer?</a:t>
            </a:r>
          </a:p>
          <a:p>
            <a:endParaRPr lang="en-GB" dirty="0"/>
          </a:p>
          <a:p>
            <a:r>
              <a:rPr lang="en-GB" dirty="0"/>
              <a:t>How do we make decisions about material, layout, measurement etc...</a:t>
            </a:r>
          </a:p>
        </p:txBody>
      </p:sp>
    </p:spTree>
    <p:extLst>
      <p:ext uri="{BB962C8B-B14F-4D97-AF65-F5344CB8AC3E}">
        <p14:creationId xmlns:p14="http://schemas.microsoft.com/office/powerpoint/2010/main" val="20017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64A4B2-ADE4-440B-9A8F-9BD6B51C431F}"/>
              </a:ext>
            </a:extLst>
          </p:cNvPr>
          <p:cNvSpPr>
            <a:spLocks noGrp="1"/>
          </p:cNvSpPr>
          <p:nvPr>
            <p:ph idx="1"/>
          </p:nvPr>
        </p:nvSpPr>
        <p:spPr>
          <a:xfrm>
            <a:off x="556783" y="564022"/>
            <a:ext cx="10515600" cy="3351055"/>
          </a:xfrm>
        </p:spPr>
        <p:txBody>
          <a:bodyPr/>
          <a:lstStyle/>
          <a:p>
            <a:pPr marL="0" indent="0">
              <a:buNone/>
            </a:pPr>
            <a:r>
              <a:rPr lang="en-GB" sz="3200" dirty="0">
                <a:latin typeface="Franklin Gothic Demi" panose="020B0703020102020204" pitchFamily="34" charset="0"/>
              </a:rPr>
              <a:t>Elements of experimental design</a:t>
            </a:r>
          </a:p>
          <a:p>
            <a:endParaRPr lang="en-GB" dirty="0"/>
          </a:p>
          <a:p>
            <a:endParaRPr lang="en-GB" dirty="0"/>
          </a:p>
        </p:txBody>
      </p:sp>
      <p:sp>
        <p:nvSpPr>
          <p:cNvPr id="4" name="Rectangle 3">
            <a:extLst>
              <a:ext uri="{FF2B5EF4-FFF2-40B4-BE49-F238E27FC236}">
                <a16:creationId xmlns:a16="http://schemas.microsoft.com/office/drawing/2014/main" id="{A7A53A4E-AF2D-4880-97B7-8AC0B06F805C}"/>
              </a:ext>
            </a:extLst>
          </p:cNvPr>
          <p:cNvSpPr/>
          <p:nvPr/>
        </p:nvSpPr>
        <p:spPr>
          <a:xfrm>
            <a:off x="492055" y="1903875"/>
            <a:ext cx="3628303" cy="1235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What do we ultimately want to know?</a:t>
            </a:r>
          </a:p>
          <a:p>
            <a:pPr algn="ctr"/>
            <a:r>
              <a:rPr lang="en-GB" dirty="0" err="1"/>
              <a:t>Eg</a:t>
            </a:r>
            <a:r>
              <a:rPr lang="en-GB" dirty="0"/>
              <a:t>:  </a:t>
            </a:r>
            <a:r>
              <a:rPr lang="en-GB" b="1" i="1" dirty="0"/>
              <a:t>Is medium A better than growth medium B?</a:t>
            </a:r>
          </a:p>
        </p:txBody>
      </p:sp>
      <p:sp>
        <p:nvSpPr>
          <p:cNvPr id="9" name="Rectangle 8">
            <a:extLst>
              <a:ext uri="{FF2B5EF4-FFF2-40B4-BE49-F238E27FC236}">
                <a16:creationId xmlns:a16="http://schemas.microsoft.com/office/drawing/2014/main" id="{E814F146-7270-4101-A72B-A99BCA3D4913}"/>
              </a:ext>
            </a:extLst>
          </p:cNvPr>
          <p:cNvSpPr/>
          <p:nvPr/>
        </p:nvSpPr>
        <p:spPr>
          <a:xfrm>
            <a:off x="492055" y="3573368"/>
            <a:ext cx="3632429" cy="2015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Research question(s)</a:t>
            </a:r>
            <a:br>
              <a:rPr lang="en-GB" dirty="0"/>
            </a:br>
            <a:r>
              <a:rPr lang="en-GB" dirty="0"/>
              <a:t>(Question you will actually answer)</a:t>
            </a:r>
          </a:p>
          <a:p>
            <a:pPr algn="ctr"/>
            <a:endParaRPr lang="en-GB" dirty="0"/>
          </a:p>
          <a:p>
            <a:pPr algn="ctr"/>
            <a:r>
              <a:rPr lang="en-GB" b="1" i="1" dirty="0"/>
              <a:t>Are plants grown in medium A bigger than those grown in medium B  in our greenhouse conditions</a:t>
            </a:r>
          </a:p>
        </p:txBody>
      </p:sp>
      <p:sp>
        <p:nvSpPr>
          <p:cNvPr id="12" name="TextBox 11">
            <a:extLst>
              <a:ext uri="{FF2B5EF4-FFF2-40B4-BE49-F238E27FC236}">
                <a16:creationId xmlns:a16="http://schemas.microsoft.com/office/drawing/2014/main" id="{B7DE4DF9-5385-4278-B5EC-77FCC465530E}"/>
              </a:ext>
            </a:extLst>
          </p:cNvPr>
          <p:cNvSpPr txBox="1"/>
          <p:nvPr/>
        </p:nvSpPr>
        <p:spPr>
          <a:xfrm>
            <a:off x="7349648" y="3857579"/>
            <a:ext cx="4133028" cy="12003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a:t>Measurement</a:t>
            </a:r>
          </a:p>
          <a:p>
            <a:pPr algn="ctr"/>
            <a:r>
              <a:rPr lang="en-GB"/>
              <a:t>What to measure?</a:t>
            </a:r>
          </a:p>
          <a:p>
            <a:pPr algn="ctr"/>
            <a:r>
              <a:rPr lang="en-GB"/>
              <a:t>When to measure?</a:t>
            </a:r>
          </a:p>
          <a:p>
            <a:pPr algn="ctr"/>
            <a:r>
              <a:rPr lang="en-GB"/>
              <a:t>How to measure?</a:t>
            </a:r>
          </a:p>
        </p:txBody>
      </p:sp>
      <p:sp>
        <p:nvSpPr>
          <p:cNvPr id="13" name="TextBox 12">
            <a:extLst>
              <a:ext uri="{FF2B5EF4-FFF2-40B4-BE49-F238E27FC236}">
                <a16:creationId xmlns:a16="http://schemas.microsoft.com/office/drawing/2014/main" id="{34AE282A-B0CA-4248-98AB-B69BC69D045B}"/>
              </a:ext>
            </a:extLst>
          </p:cNvPr>
          <p:cNvSpPr txBox="1"/>
          <p:nvPr/>
        </p:nvSpPr>
        <p:spPr>
          <a:xfrm>
            <a:off x="9505360" y="1918060"/>
            <a:ext cx="1922534" cy="14773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a:t>Material</a:t>
            </a:r>
          </a:p>
          <a:p>
            <a:pPr algn="ctr"/>
            <a:r>
              <a:rPr lang="en-GB"/>
              <a:t>Sampling frame</a:t>
            </a:r>
          </a:p>
          <a:p>
            <a:pPr algn="ctr"/>
            <a:r>
              <a:rPr lang="en-GB"/>
              <a:t>Patient group</a:t>
            </a:r>
          </a:p>
          <a:p>
            <a:pPr algn="ctr"/>
            <a:r>
              <a:rPr lang="en-GB"/>
              <a:t>Controls</a:t>
            </a:r>
          </a:p>
          <a:p>
            <a:pPr algn="ctr"/>
            <a:r>
              <a:rPr lang="en-GB"/>
              <a:t>Exclusion criteria</a:t>
            </a:r>
          </a:p>
        </p:txBody>
      </p:sp>
      <p:sp>
        <p:nvSpPr>
          <p:cNvPr id="21" name="TextBox 20">
            <a:extLst>
              <a:ext uri="{FF2B5EF4-FFF2-40B4-BE49-F238E27FC236}">
                <a16:creationId xmlns:a16="http://schemas.microsoft.com/office/drawing/2014/main" id="{17657FCF-AA8F-4D9D-84EC-92C03970BED7}"/>
              </a:ext>
            </a:extLst>
          </p:cNvPr>
          <p:cNvSpPr txBox="1"/>
          <p:nvPr/>
        </p:nvSpPr>
        <p:spPr>
          <a:xfrm>
            <a:off x="7340558" y="1908459"/>
            <a:ext cx="1831455" cy="175432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dirty="0"/>
              <a:t>Design</a:t>
            </a:r>
          </a:p>
          <a:p>
            <a:pPr algn="ctr"/>
            <a:r>
              <a:rPr lang="en-GB" dirty="0"/>
              <a:t>Interventions</a:t>
            </a:r>
          </a:p>
          <a:p>
            <a:pPr algn="ctr"/>
            <a:r>
              <a:rPr lang="en-GB" dirty="0"/>
              <a:t>Replication</a:t>
            </a:r>
          </a:p>
          <a:p>
            <a:pPr algn="ctr"/>
            <a:r>
              <a:rPr lang="en-GB" dirty="0"/>
              <a:t>Sampling</a:t>
            </a:r>
          </a:p>
          <a:p>
            <a:pPr algn="ctr"/>
            <a:r>
              <a:rPr lang="en-GB" dirty="0"/>
              <a:t>Allocation</a:t>
            </a:r>
          </a:p>
          <a:p>
            <a:pPr algn="ctr"/>
            <a:r>
              <a:rPr lang="en-GB" dirty="0"/>
              <a:t>Sample size</a:t>
            </a:r>
          </a:p>
        </p:txBody>
      </p:sp>
      <p:sp>
        <p:nvSpPr>
          <p:cNvPr id="8" name="Arrow: Left-Right 7">
            <a:extLst>
              <a:ext uri="{FF2B5EF4-FFF2-40B4-BE49-F238E27FC236}">
                <a16:creationId xmlns:a16="http://schemas.microsoft.com/office/drawing/2014/main" id="{0699E1D1-6B5B-4858-9C59-E789C591C418}"/>
              </a:ext>
            </a:extLst>
          </p:cNvPr>
          <p:cNvSpPr/>
          <p:nvPr/>
        </p:nvSpPr>
        <p:spPr>
          <a:xfrm rot="5400000">
            <a:off x="3141040" y="3171896"/>
            <a:ext cx="597415" cy="355511"/>
          </a:xfrm>
          <a:prstGeom prst="leftRightArrow">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Arrow: Left-Right 26">
            <a:extLst>
              <a:ext uri="{FF2B5EF4-FFF2-40B4-BE49-F238E27FC236}">
                <a16:creationId xmlns:a16="http://schemas.microsoft.com/office/drawing/2014/main" id="{E56B9016-CE1C-4C2F-AD24-8C413D0996AF}"/>
              </a:ext>
            </a:extLst>
          </p:cNvPr>
          <p:cNvSpPr/>
          <p:nvPr/>
        </p:nvSpPr>
        <p:spPr>
          <a:xfrm>
            <a:off x="9039979" y="2696501"/>
            <a:ext cx="597415"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D31C0754-DF4B-4018-82C6-128D46F8A759}"/>
              </a:ext>
            </a:extLst>
          </p:cNvPr>
          <p:cNvSpPr txBox="1"/>
          <p:nvPr/>
        </p:nvSpPr>
        <p:spPr>
          <a:xfrm>
            <a:off x="4532867" y="1903875"/>
            <a:ext cx="2452180" cy="369331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dirty="0"/>
              <a:t>Analysis</a:t>
            </a:r>
          </a:p>
          <a:p>
            <a:pPr algn="ctr"/>
            <a:r>
              <a:rPr lang="en-GB" dirty="0"/>
              <a:t>How will you use data answer the question set out in the objectives?</a:t>
            </a:r>
          </a:p>
          <a:p>
            <a:pPr algn="ctr"/>
            <a:endParaRPr lang="en-GB" dirty="0"/>
          </a:p>
          <a:p>
            <a:pPr algn="ctr"/>
            <a:r>
              <a:rPr lang="en-GB" dirty="0"/>
              <a:t>What comparisons will you make?</a:t>
            </a:r>
          </a:p>
          <a:p>
            <a:pPr algn="ctr"/>
            <a:endParaRPr lang="en-GB" dirty="0"/>
          </a:p>
          <a:p>
            <a:pPr algn="ctr"/>
            <a:r>
              <a:rPr lang="en-GB" dirty="0"/>
              <a:t>What quantities will you estimate</a:t>
            </a:r>
          </a:p>
          <a:p>
            <a:pPr algn="ctr"/>
            <a:endParaRPr lang="en-GB" dirty="0"/>
          </a:p>
          <a:p>
            <a:pPr algn="ctr"/>
            <a:r>
              <a:rPr lang="en-GB" b="1" i="1" dirty="0"/>
              <a:t>Mean difference in plant yield?</a:t>
            </a:r>
          </a:p>
        </p:txBody>
      </p:sp>
      <p:sp>
        <p:nvSpPr>
          <p:cNvPr id="29" name="Arrow: Left-Right 28">
            <a:extLst>
              <a:ext uri="{FF2B5EF4-FFF2-40B4-BE49-F238E27FC236}">
                <a16:creationId xmlns:a16="http://schemas.microsoft.com/office/drawing/2014/main" id="{3D5BE9B2-A8C5-4C7E-A985-1916D07CE71F}"/>
              </a:ext>
            </a:extLst>
          </p:cNvPr>
          <p:cNvSpPr/>
          <p:nvPr/>
        </p:nvSpPr>
        <p:spPr>
          <a:xfrm>
            <a:off x="6891486" y="3993246"/>
            <a:ext cx="597415"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Left-Right 27">
            <a:extLst>
              <a:ext uri="{FF2B5EF4-FFF2-40B4-BE49-F238E27FC236}">
                <a16:creationId xmlns:a16="http://schemas.microsoft.com/office/drawing/2014/main" id="{8B9A79BA-79EA-46BB-BA9C-090A6E3FDD0A}"/>
              </a:ext>
            </a:extLst>
          </p:cNvPr>
          <p:cNvSpPr/>
          <p:nvPr/>
        </p:nvSpPr>
        <p:spPr>
          <a:xfrm>
            <a:off x="6903486" y="3090763"/>
            <a:ext cx="597415"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Left-Right 25">
            <a:extLst>
              <a:ext uri="{FF2B5EF4-FFF2-40B4-BE49-F238E27FC236}">
                <a16:creationId xmlns:a16="http://schemas.microsoft.com/office/drawing/2014/main" id="{1C3AC4DD-422A-4D4C-B23F-6F77BF46A9B6}"/>
              </a:ext>
            </a:extLst>
          </p:cNvPr>
          <p:cNvSpPr/>
          <p:nvPr/>
        </p:nvSpPr>
        <p:spPr>
          <a:xfrm>
            <a:off x="3872750" y="4439504"/>
            <a:ext cx="904057"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6005B5D-9EDD-DC4A-4BFF-353A032E3FEB}"/>
              </a:ext>
            </a:extLst>
          </p:cNvPr>
          <p:cNvSpPr txBox="1"/>
          <p:nvPr/>
        </p:nvSpPr>
        <p:spPr>
          <a:xfrm>
            <a:off x="7980468" y="5507281"/>
            <a:ext cx="3091915" cy="923330"/>
          </a:xfrm>
          <a:prstGeom prst="rect">
            <a:avLst/>
          </a:prstGeom>
          <a:noFill/>
        </p:spPr>
        <p:txBody>
          <a:bodyPr wrap="square" rtlCol="0">
            <a:spAutoFit/>
          </a:bodyPr>
          <a:lstStyle/>
          <a:p>
            <a:pPr algn="ctr"/>
            <a:r>
              <a:rPr lang="en-GB" dirty="0"/>
              <a:t>Choose these elements to get the best </a:t>
            </a:r>
            <a:r>
              <a:rPr lang="en-GB" b="1" dirty="0"/>
              <a:t>estimate of mean difference </a:t>
            </a:r>
            <a:r>
              <a:rPr lang="en-GB" dirty="0"/>
              <a:t>that we can.</a:t>
            </a:r>
          </a:p>
        </p:txBody>
      </p:sp>
      <p:cxnSp>
        <p:nvCxnSpPr>
          <p:cNvPr id="6" name="Straight Arrow Connector 5">
            <a:extLst>
              <a:ext uri="{FF2B5EF4-FFF2-40B4-BE49-F238E27FC236}">
                <a16:creationId xmlns:a16="http://schemas.microsoft.com/office/drawing/2014/main" id="{E2A747AB-D85A-A1E4-385E-98FE22825351}"/>
              </a:ext>
            </a:extLst>
          </p:cNvPr>
          <p:cNvCxnSpPr>
            <a:cxnSpLocks/>
            <a:stCxn id="2" idx="0"/>
          </p:cNvCxnSpPr>
          <p:nvPr/>
        </p:nvCxnSpPr>
        <p:spPr>
          <a:xfrm flipH="1" flipV="1">
            <a:off x="9272187" y="5118931"/>
            <a:ext cx="254239" cy="38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67C6A0-6A53-15FD-9FBE-EAE01B2A6EFE}"/>
              </a:ext>
            </a:extLst>
          </p:cNvPr>
          <p:cNvCxnSpPr>
            <a:cxnSpLocks/>
          </p:cNvCxnSpPr>
          <p:nvPr/>
        </p:nvCxnSpPr>
        <p:spPr>
          <a:xfrm flipH="1" flipV="1">
            <a:off x="7190193" y="5597194"/>
            <a:ext cx="936857" cy="266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P spid="13" grpId="0" animBg="1"/>
      <p:bldP spid="21" grpId="0" animBg="1"/>
      <p:bldP spid="8" grpId="0" animBg="1"/>
      <p:bldP spid="27" grpId="0" animBg="1"/>
      <p:bldP spid="30" grpId="0" animBg="1"/>
      <p:bldP spid="29" grpId="0" animBg="1"/>
      <p:bldP spid="28" grpId="0" animBg="1"/>
      <p:bldP spid="26"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700CCA-A01B-0AD4-6FDB-8031C0BE9412}"/>
              </a:ext>
            </a:extLst>
          </p:cNvPr>
          <p:cNvSpPr>
            <a:spLocks noGrp="1"/>
          </p:cNvSpPr>
          <p:nvPr>
            <p:ph type="title"/>
          </p:nvPr>
        </p:nvSpPr>
        <p:spPr/>
        <p:txBody>
          <a:bodyPr/>
          <a:lstStyle/>
          <a:p>
            <a:r>
              <a:rPr lang="en-GB" dirty="0"/>
              <a:t>Setting the question</a:t>
            </a:r>
          </a:p>
        </p:txBody>
      </p:sp>
      <p:sp>
        <p:nvSpPr>
          <p:cNvPr id="5" name="Text Placeholder 4">
            <a:extLst>
              <a:ext uri="{FF2B5EF4-FFF2-40B4-BE49-F238E27FC236}">
                <a16:creationId xmlns:a16="http://schemas.microsoft.com/office/drawing/2014/main" id="{E89D5344-D2C0-783B-5B59-FB30F9993A3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825112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5C45-ED40-2A9E-4419-4ED5B5B48E67}"/>
              </a:ext>
            </a:extLst>
          </p:cNvPr>
          <p:cNvSpPr>
            <a:spLocks noGrp="1"/>
          </p:cNvSpPr>
          <p:nvPr>
            <p:ph type="title"/>
          </p:nvPr>
        </p:nvSpPr>
        <p:spPr>
          <a:xfrm>
            <a:off x="307848" y="162599"/>
            <a:ext cx="10515600" cy="1325563"/>
          </a:xfrm>
        </p:spPr>
        <p:txBody>
          <a:bodyPr/>
          <a:lstStyle/>
          <a:p>
            <a:r>
              <a:rPr lang="en-GB" b="1" dirty="0"/>
              <a:t>Setting the question</a:t>
            </a:r>
          </a:p>
        </p:txBody>
      </p:sp>
      <p:sp>
        <p:nvSpPr>
          <p:cNvPr id="3" name="Content Placeholder 2">
            <a:extLst>
              <a:ext uri="{FF2B5EF4-FFF2-40B4-BE49-F238E27FC236}">
                <a16:creationId xmlns:a16="http://schemas.microsoft.com/office/drawing/2014/main" id="{28BC81A6-F94C-8B3D-FB00-6C650BC1FBB8}"/>
              </a:ext>
            </a:extLst>
          </p:cNvPr>
          <p:cNvSpPr>
            <a:spLocks noGrp="1"/>
          </p:cNvSpPr>
          <p:nvPr>
            <p:ph idx="1"/>
          </p:nvPr>
        </p:nvSpPr>
        <p:spPr>
          <a:xfrm>
            <a:off x="697992" y="1446283"/>
            <a:ext cx="4654296" cy="5050663"/>
          </a:xfrm>
        </p:spPr>
        <p:txBody>
          <a:bodyPr>
            <a:normAutofit fontScale="77500" lnSpcReduction="20000"/>
          </a:bodyPr>
          <a:lstStyle/>
          <a:p>
            <a:pPr marL="0" indent="0">
              <a:buNone/>
            </a:pPr>
            <a:r>
              <a:rPr lang="en-GB" dirty="0"/>
              <a:t>Our simple study aims to test a </a:t>
            </a:r>
            <a:r>
              <a:rPr lang="en-GB" b="1" dirty="0"/>
              <a:t>causal effect.</a:t>
            </a:r>
          </a:p>
          <a:p>
            <a:pPr marL="0" indent="0">
              <a:buNone/>
            </a:pPr>
            <a:r>
              <a:rPr lang="en-GB" b="1" dirty="0"/>
              <a:t>  </a:t>
            </a:r>
          </a:p>
          <a:p>
            <a:pPr marL="0" indent="0">
              <a:buNone/>
            </a:pPr>
            <a:r>
              <a:rPr lang="en-GB" dirty="0"/>
              <a:t>Growth medium -&gt; Plant height</a:t>
            </a:r>
          </a:p>
          <a:p>
            <a:pPr marL="0" indent="0">
              <a:buNone/>
            </a:pPr>
            <a:endParaRPr lang="en-GB" dirty="0"/>
          </a:p>
          <a:p>
            <a:pPr marL="0" indent="0">
              <a:buNone/>
            </a:pPr>
            <a:r>
              <a:rPr lang="en-GB" dirty="0"/>
              <a:t>Not every experiment is to test a causal effect.</a:t>
            </a:r>
          </a:p>
          <a:p>
            <a:endParaRPr lang="en-GB" dirty="0"/>
          </a:p>
          <a:p>
            <a:pPr marL="0" indent="0">
              <a:buNone/>
            </a:pPr>
            <a:r>
              <a:rPr lang="en-GB" dirty="0"/>
              <a:t>What other kinds of questions are there? (apart from </a:t>
            </a:r>
            <a:r>
              <a:rPr lang="en-GB" i="1" dirty="0"/>
              <a:t>causal</a:t>
            </a:r>
            <a:r>
              <a:rPr lang="en-GB" dirty="0"/>
              <a:t>)</a:t>
            </a:r>
          </a:p>
          <a:p>
            <a:endParaRPr lang="en-GB" dirty="0"/>
          </a:p>
          <a:p>
            <a:r>
              <a:rPr lang="en-GB" dirty="0"/>
              <a:t>Descriptive</a:t>
            </a:r>
          </a:p>
          <a:p>
            <a:r>
              <a:rPr lang="en-GB" dirty="0"/>
              <a:t>Measurement/validation</a:t>
            </a:r>
          </a:p>
          <a:p>
            <a:r>
              <a:rPr lang="en-GB" dirty="0"/>
              <a:t>Predictive</a:t>
            </a:r>
          </a:p>
          <a:p>
            <a:r>
              <a:rPr lang="en-GB" dirty="0"/>
              <a:t>Others?</a:t>
            </a:r>
          </a:p>
        </p:txBody>
      </p:sp>
      <p:sp>
        <p:nvSpPr>
          <p:cNvPr id="5" name="TextBox 4">
            <a:extLst>
              <a:ext uri="{FF2B5EF4-FFF2-40B4-BE49-F238E27FC236}">
                <a16:creationId xmlns:a16="http://schemas.microsoft.com/office/drawing/2014/main" id="{6A3EFCFC-D48E-5D69-333A-07004C213630}"/>
              </a:ext>
            </a:extLst>
          </p:cNvPr>
          <p:cNvSpPr txBox="1"/>
          <p:nvPr/>
        </p:nvSpPr>
        <p:spPr>
          <a:xfrm>
            <a:off x="6574538" y="587636"/>
            <a:ext cx="4654296" cy="59093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endParaRPr lang="en-GB">
              <a:latin typeface="MV Boli" panose="02000500030200090000" pitchFamily="2" charset="0"/>
              <a:cs typeface="MV Boli" panose="02000500030200090000" pitchFamily="2" charset="0"/>
            </a:endParaRPr>
          </a:p>
          <a:p>
            <a:r>
              <a:rPr lang="en-GB">
                <a:latin typeface="MV Boli" panose="02000500030200090000" pitchFamily="2" charset="0"/>
                <a:cs typeface="MV Boli" panose="02000500030200090000" pitchFamily="2" charset="0"/>
              </a:rPr>
              <a:t>Every experiment needs a clear question to be designed well</a:t>
            </a:r>
          </a:p>
          <a:p>
            <a:endParaRPr lang="en-GB">
              <a:latin typeface="MV Boli" panose="02000500030200090000" pitchFamily="2" charset="0"/>
              <a:cs typeface="MV Boli" panose="02000500030200090000" pitchFamily="2" charset="0"/>
            </a:endParaRPr>
          </a:p>
          <a:p>
            <a:r>
              <a:rPr lang="en-GB">
                <a:latin typeface="MV Boli" panose="02000500030200090000" pitchFamily="2" charset="0"/>
                <a:cs typeface="MV Boli" panose="02000500030200090000" pitchFamily="2" charset="0"/>
              </a:rPr>
              <a:t>It needs to be a question that has an answer, and it will be clear when the question has been answered</a:t>
            </a:r>
          </a:p>
          <a:p>
            <a:endParaRPr lang="en-GB">
              <a:latin typeface="MV Boli" panose="02000500030200090000" pitchFamily="2" charset="0"/>
              <a:cs typeface="MV Boli" panose="02000500030200090000" pitchFamily="2" charset="0"/>
            </a:endParaRPr>
          </a:p>
          <a:p>
            <a:r>
              <a:rPr lang="en-GB">
                <a:solidFill>
                  <a:schemeClr val="accent4"/>
                </a:solidFill>
                <a:latin typeface="MV Boli" panose="02000500030200090000" pitchFamily="2" charset="0"/>
                <a:cs typeface="MV Boli" panose="02000500030200090000" pitchFamily="2" charset="0"/>
              </a:rPr>
              <a:t>Real NBI example:</a:t>
            </a:r>
          </a:p>
          <a:p>
            <a:r>
              <a:rPr lang="en-GB">
                <a:solidFill>
                  <a:schemeClr val="accent4"/>
                </a:solidFill>
                <a:latin typeface="MV Boli" panose="02000500030200090000" pitchFamily="2" charset="0"/>
                <a:cs typeface="MV Boli" panose="02000500030200090000" pitchFamily="2" charset="0"/>
              </a:rPr>
              <a:t>“We want to investigate the bacteria found on different retail meat products, how many samples should we take?”</a:t>
            </a:r>
          </a:p>
          <a:p>
            <a:endParaRPr lang="en-GB">
              <a:latin typeface="MV Boli" panose="02000500030200090000" pitchFamily="2" charset="0"/>
              <a:cs typeface="MV Boli" panose="02000500030200090000" pitchFamily="2" charset="0"/>
            </a:endParaRPr>
          </a:p>
          <a:p>
            <a:r>
              <a:rPr lang="en-GB">
                <a:latin typeface="MV Boli" panose="02000500030200090000" pitchFamily="2" charset="0"/>
                <a:cs typeface="MV Boli" panose="02000500030200090000" pitchFamily="2" charset="0"/>
              </a:rPr>
              <a:t>First, this is not a question</a:t>
            </a:r>
          </a:p>
          <a:p>
            <a:r>
              <a:rPr lang="en-GB">
                <a:latin typeface="MV Boli" panose="02000500030200090000" pitchFamily="2" charset="0"/>
                <a:cs typeface="MV Boli" panose="02000500030200090000" pitchFamily="2" charset="0"/>
              </a:rPr>
              <a:t>Second, you can’t say when the aims have been met</a:t>
            </a:r>
          </a:p>
          <a:p>
            <a:endParaRPr lang="en-GB">
              <a:latin typeface="MV Boli" panose="02000500030200090000" pitchFamily="2" charset="0"/>
              <a:cs typeface="MV Boli" panose="02000500030200090000" pitchFamily="2" charset="0"/>
            </a:endParaRPr>
          </a:p>
          <a:p>
            <a:r>
              <a:rPr lang="en-GB">
                <a:latin typeface="MV Boli" panose="02000500030200090000" pitchFamily="2" charset="0"/>
                <a:cs typeface="MV Boli" panose="02000500030200090000" pitchFamily="2" charset="0"/>
              </a:rPr>
              <a:t>So how can you design this? Needs to be much more specific, even though its an exploratory study</a:t>
            </a:r>
          </a:p>
          <a:p>
            <a:endParaRPr lang="en-GB">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562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B62D-C6BC-57E7-FDC0-3F92F4EAC321}"/>
              </a:ext>
            </a:extLst>
          </p:cNvPr>
          <p:cNvSpPr>
            <a:spLocks noGrp="1"/>
          </p:cNvSpPr>
          <p:nvPr>
            <p:ph type="title"/>
          </p:nvPr>
        </p:nvSpPr>
        <p:spPr/>
        <p:txBody>
          <a:bodyPr/>
          <a:lstStyle/>
          <a:p>
            <a:r>
              <a:rPr lang="en-GB" dirty="0"/>
              <a:t>Causal vs Predictive</a:t>
            </a:r>
          </a:p>
        </p:txBody>
      </p:sp>
      <p:sp>
        <p:nvSpPr>
          <p:cNvPr id="3" name="Content Placeholder 2">
            <a:extLst>
              <a:ext uri="{FF2B5EF4-FFF2-40B4-BE49-F238E27FC236}">
                <a16:creationId xmlns:a16="http://schemas.microsoft.com/office/drawing/2014/main" id="{1B1B9761-966C-A701-1A88-F4EDE7486432}"/>
              </a:ext>
            </a:extLst>
          </p:cNvPr>
          <p:cNvSpPr>
            <a:spLocks noGrp="1"/>
          </p:cNvSpPr>
          <p:nvPr>
            <p:ph idx="1"/>
          </p:nvPr>
        </p:nvSpPr>
        <p:spPr/>
        <p:txBody>
          <a:bodyPr>
            <a:normAutofit fontScale="92500" lnSpcReduction="10000"/>
          </a:bodyPr>
          <a:lstStyle/>
          <a:p>
            <a:pPr marL="0" indent="0">
              <a:buNone/>
            </a:pPr>
            <a:r>
              <a:rPr lang="en-GB" dirty="0"/>
              <a:t>Are these two different questions?</a:t>
            </a:r>
          </a:p>
          <a:p>
            <a:endParaRPr lang="en-GB" dirty="0"/>
          </a:p>
          <a:p>
            <a:pPr marL="514350" indent="-514350">
              <a:buFont typeface="+mj-lt"/>
              <a:buAutoNum type="arabicPeriod"/>
            </a:pPr>
            <a:r>
              <a:rPr lang="en-GB" dirty="0"/>
              <a:t>Can I use the gut microbiome to diagnose Rheumatoid Arthritis?</a:t>
            </a:r>
          </a:p>
          <a:p>
            <a:pPr marL="514350" indent="-514350">
              <a:buFont typeface="+mj-lt"/>
              <a:buAutoNum type="arabicPeriod"/>
            </a:pPr>
            <a:r>
              <a:rPr lang="en-GB" dirty="0"/>
              <a:t>Does the gut microbiome contribute to the incidence of RA?</a:t>
            </a:r>
          </a:p>
          <a:p>
            <a:endParaRPr lang="en-GB" dirty="0"/>
          </a:p>
          <a:p>
            <a:pPr marL="0" indent="0">
              <a:buNone/>
            </a:pPr>
            <a:r>
              <a:rPr lang="en-GB" i="1" dirty="0"/>
              <a:t>Do these need different studies?</a:t>
            </a:r>
          </a:p>
          <a:p>
            <a:pPr marL="0" indent="0">
              <a:buNone/>
            </a:pPr>
            <a:r>
              <a:rPr lang="en-GB" i="1" dirty="0"/>
              <a:t>Is there a different ultimate purpose?</a:t>
            </a:r>
          </a:p>
          <a:p>
            <a:pPr marL="0" indent="0">
              <a:buNone/>
            </a:pPr>
            <a:endParaRPr lang="en-GB" i="1" dirty="0"/>
          </a:p>
          <a:p>
            <a:pPr marL="0" indent="0">
              <a:buNone/>
            </a:pPr>
            <a:r>
              <a:rPr lang="en-GB" i="1" dirty="0"/>
              <a:t>Does showing an </a:t>
            </a:r>
            <a:r>
              <a:rPr lang="en-GB" i="1" u="sng" dirty="0"/>
              <a:t>association</a:t>
            </a:r>
            <a:r>
              <a:rPr lang="en-GB" i="1" dirty="0"/>
              <a:t> between microbiome and RA answer either question?</a:t>
            </a:r>
          </a:p>
        </p:txBody>
      </p:sp>
    </p:spTree>
    <p:extLst>
      <p:ext uri="{BB962C8B-B14F-4D97-AF65-F5344CB8AC3E}">
        <p14:creationId xmlns:p14="http://schemas.microsoft.com/office/powerpoint/2010/main" val="6380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67DC-F7A8-A6A8-72C4-413A512010A9}"/>
              </a:ext>
            </a:extLst>
          </p:cNvPr>
          <p:cNvSpPr>
            <a:spLocks noGrp="1"/>
          </p:cNvSpPr>
          <p:nvPr>
            <p:ph type="title"/>
          </p:nvPr>
        </p:nvSpPr>
        <p:spPr/>
        <p:txBody>
          <a:bodyPr/>
          <a:lstStyle/>
          <a:p>
            <a:r>
              <a:rPr lang="en-GB" dirty="0"/>
              <a:t>Plant growth study</a:t>
            </a:r>
          </a:p>
        </p:txBody>
      </p:sp>
      <p:sp>
        <p:nvSpPr>
          <p:cNvPr id="3" name="Content Placeholder 2">
            <a:extLst>
              <a:ext uri="{FF2B5EF4-FFF2-40B4-BE49-F238E27FC236}">
                <a16:creationId xmlns:a16="http://schemas.microsoft.com/office/drawing/2014/main" id="{E4B266F9-8A08-B80B-DF82-FC4677341229}"/>
              </a:ext>
            </a:extLst>
          </p:cNvPr>
          <p:cNvSpPr>
            <a:spLocks noGrp="1"/>
          </p:cNvSpPr>
          <p:nvPr>
            <p:ph idx="1"/>
          </p:nvPr>
        </p:nvSpPr>
        <p:spPr>
          <a:xfrm>
            <a:off x="838200" y="1825625"/>
            <a:ext cx="4995672" cy="4351338"/>
          </a:xfrm>
        </p:spPr>
        <p:txBody>
          <a:bodyPr>
            <a:normAutofit fontScale="77500" lnSpcReduction="20000"/>
          </a:bodyPr>
          <a:lstStyle/>
          <a:p>
            <a:r>
              <a:rPr lang="en-GB" dirty="0"/>
              <a:t>What was the question </a:t>
            </a:r>
            <a:r>
              <a:rPr lang="en-GB" i="1" dirty="0"/>
              <a:t>exactly</a:t>
            </a:r>
            <a:r>
              <a:rPr lang="en-GB" dirty="0"/>
              <a:t>?</a:t>
            </a:r>
          </a:p>
          <a:p>
            <a:endParaRPr lang="en-GB" dirty="0"/>
          </a:p>
          <a:p>
            <a:pPr marL="0" indent="0">
              <a:buNone/>
            </a:pPr>
            <a:r>
              <a:rPr lang="en-GB" b="1" dirty="0"/>
              <a:t>Is medium A better than medium B</a:t>
            </a:r>
          </a:p>
          <a:p>
            <a:r>
              <a:rPr lang="en-GB" dirty="0"/>
              <a:t>For which plants?</a:t>
            </a:r>
          </a:p>
          <a:p>
            <a:r>
              <a:rPr lang="en-GB" dirty="0"/>
              <a:t>In which conditions? </a:t>
            </a:r>
          </a:p>
          <a:p>
            <a:r>
              <a:rPr lang="en-GB" dirty="0"/>
              <a:t>Explanatory (can it in the lab ?) / Pragmatic (does it in practice?)</a:t>
            </a:r>
          </a:p>
          <a:p>
            <a:r>
              <a:rPr lang="en-GB" dirty="0"/>
              <a:t>By what measure?</a:t>
            </a:r>
          </a:p>
          <a:p>
            <a:r>
              <a:rPr lang="en-GB" dirty="0"/>
              <a:t>Superior / non-inferior / by how much?</a:t>
            </a:r>
          </a:p>
          <a:p>
            <a:r>
              <a:rPr lang="en-GB" dirty="0"/>
              <a:t>Over what time period?</a:t>
            </a:r>
          </a:p>
          <a:p>
            <a:r>
              <a:rPr lang="en-GB" dirty="0"/>
              <a:t>Exactly what treatment? – Dose </a:t>
            </a:r>
          </a:p>
          <a:p>
            <a:r>
              <a:rPr lang="en-GB" dirty="0"/>
              <a:t>Compared to what?</a:t>
            </a:r>
          </a:p>
        </p:txBody>
      </p:sp>
      <p:sp>
        <p:nvSpPr>
          <p:cNvPr id="5" name="TextBox 4">
            <a:extLst>
              <a:ext uri="{FF2B5EF4-FFF2-40B4-BE49-F238E27FC236}">
                <a16:creationId xmlns:a16="http://schemas.microsoft.com/office/drawing/2014/main" id="{0F01347F-C8E4-F3B9-8EB8-FC8D3A41E0C6}"/>
              </a:ext>
            </a:extLst>
          </p:cNvPr>
          <p:cNvSpPr txBox="1"/>
          <p:nvPr/>
        </p:nvSpPr>
        <p:spPr>
          <a:xfrm>
            <a:off x="5433672" y="5942568"/>
            <a:ext cx="6890048" cy="369332"/>
          </a:xfrm>
          <a:prstGeom prst="rect">
            <a:avLst/>
          </a:prstGeom>
          <a:noFill/>
        </p:spPr>
        <p:txBody>
          <a:bodyPr wrap="square">
            <a:spAutoFit/>
          </a:bodyPr>
          <a:lstStyle/>
          <a:p>
            <a:r>
              <a:rPr lang="en-GB" dirty="0">
                <a:hlinkClick r:id="rId2"/>
              </a:rPr>
              <a:t>https://statsepi.substack.com/p/sorry-what-was-the-question-again</a:t>
            </a:r>
            <a:endParaRPr lang="en-GB" dirty="0"/>
          </a:p>
        </p:txBody>
      </p:sp>
      <p:pic>
        <p:nvPicPr>
          <p:cNvPr id="7" name="Picture 6">
            <a:extLst>
              <a:ext uri="{FF2B5EF4-FFF2-40B4-BE49-F238E27FC236}">
                <a16:creationId xmlns:a16="http://schemas.microsoft.com/office/drawing/2014/main" id="{BB00B4A3-E9BC-4BA7-2754-50359090CF0D}"/>
              </a:ext>
            </a:extLst>
          </p:cNvPr>
          <p:cNvPicPr>
            <a:picLocks noChangeAspect="1"/>
          </p:cNvPicPr>
          <p:nvPr/>
        </p:nvPicPr>
        <p:blipFill>
          <a:blip r:embed="rId3"/>
          <a:stretch>
            <a:fillRect/>
          </a:stretch>
        </p:blipFill>
        <p:spPr>
          <a:xfrm>
            <a:off x="6891520" y="2180617"/>
            <a:ext cx="4910221" cy="3641354"/>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2CCCEB45-96D9-9C93-CF31-D78362C734FD}"/>
              </a:ext>
            </a:extLst>
          </p:cNvPr>
          <p:cNvSpPr txBox="1"/>
          <p:nvPr/>
        </p:nvSpPr>
        <p:spPr>
          <a:xfrm>
            <a:off x="4537560" y="6303672"/>
            <a:ext cx="7444474" cy="369332"/>
          </a:xfrm>
          <a:prstGeom prst="rect">
            <a:avLst/>
          </a:prstGeom>
          <a:noFill/>
        </p:spPr>
        <p:txBody>
          <a:bodyPr wrap="none" rtlCol="0">
            <a:spAutoFit/>
          </a:bodyPr>
          <a:lstStyle/>
          <a:p>
            <a:r>
              <a:rPr lang="en-GB"/>
              <a:t>Darren </a:t>
            </a:r>
            <a:r>
              <a:rPr lang="en-GB" err="1"/>
              <a:t>Dahly</a:t>
            </a:r>
            <a:r>
              <a:rPr lang="en-GB"/>
              <a:t> is an applied statistician with an entertaining and insightful blog</a:t>
            </a:r>
          </a:p>
        </p:txBody>
      </p:sp>
    </p:spTree>
    <p:extLst>
      <p:ext uri="{BB962C8B-B14F-4D97-AF65-F5344CB8AC3E}">
        <p14:creationId xmlns:p14="http://schemas.microsoft.com/office/powerpoint/2010/main" val="161059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F83D-8E10-A7A5-0BDF-47BC90F43746}"/>
              </a:ext>
            </a:extLst>
          </p:cNvPr>
          <p:cNvSpPr>
            <a:spLocks noGrp="1"/>
          </p:cNvSpPr>
          <p:nvPr>
            <p:ph type="title"/>
          </p:nvPr>
        </p:nvSpPr>
        <p:spPr>
          <a:xfrm>
            <a:off x="618702" y="203653"/>
            <a:ext cx="10515600" cy="1325563"/>
          </a:xfrm>
        </p:spPr>
        <p:txBody>
          <a:bodyPr/>
          <a:lstStyle/>
          <a:p>
            <a:r>
              <a:rPr lang="en-GB" dirty="0"/>
              <a:t>Estimation vs Testing for causal questions</a:t>
            </a:r>
          </a:p>
        </p:txBody>
      </p:sp>
      <p:sp>
        <p:nvSpPr>
          <p:cNvPr id="3" name="Content Placeholder 2">
            <a:extLst>
              <a:ext uri="{FF2B5EF4-FFF2-40B4-BE49-F238E27FC236}">
                <a16:creationId xmlns:a16="http://schemas.microsoft.com/office/drawing/2014/main" id="{B8FFE2F7-6679-9462-FDA9-2B18EB5E9CD8}"/>
              </a:ext>
            </a:extLst>
          </p:cNvPr>
          <p:cNvSpPr>
            <a:spLocks noGrp="1"/>
          </p:cNvSpPr>
          <p:nvPr>
            <p:ph idx="1"/>
          </p:nvPr>
        </p:nvSpPr>
        <p:spPr>
          <a:xfrm>
            <a:off x="618702" y="1898777"/>
            <a:ext cx="8589264" cy="4351338"/>
          </a:xfrm>
        </p:spPr>
        <p:txBody>
          <a:bodyPr/>
          <a:lstStyle/>
          <a:p>
            <a:pPr marL="0" indent="0">
              <a:buNone/>
            </a:pPr>
            <a:r>
              <a:rPr lang="en-GB" b="1" dirty="0"/>
              <a:t>What is the most useful question to answer?</a:t>
            </a:r>
          </a:p>
          <a:p>
            <a:endParaRPr lang="en-GB" dirty="0"/>
          </a:p>
          <a:p>
            <a:pPr marL="514350" indent="-514350">
              <a:buFont typeface="+mj-lt"/>
              <a:buAutoNum type="arabicPeriod"/>
            </a:pPr>
            <a:r>
              <a:rPr lang="en-GB" dirty="0"/>
              <a:t>Does medium A cause bigger plants compared to medium B?</a:t>
            </a:r>
          </a:p>
          <a:p>
            <a:pPr marL="514350" indent="-514350">
              <a:buFont typeface="+mj-lt"/>
              <a:buAutoNum type="arabicPeriod"/>
            </a:pPr>
            <a:endParaRPr lang="en-GB" dirty="0"/>
          </a:p>
          <a:p>
            <a:pPr marL="514350" indent="-514350">
              <a:buFont typeface="+mj-lt"/>
              <a:buAutoNum type="arabicPeriod"/>
            </a:pPr>
            <a:r>
              <a:rPr lang="en-GB" dirty="0"/>
              <a:t>What is the average difference in height between plants grown in medium A compared to medium B?</a:t>
            </a:r>
          </a:p>
        </p:txBody>
      </p:sp>
      <p:cxnSp>
        <p:nvCxnSpPr>
          <p:cNvPr id="5" name="Straight Arrow Connector 4">
            <a:extLst>
              <a:ext uri="{FF2B5EF4-FFF2-40B4-BE49-F238E27FC236}">
                <a16:creationId xmlns:a16="http://schemas.microsoft.com/office/drawing/2014/main" id="{5C2BAD0D-DB1C-3E23-76BE-D5AA2D342379}"/>
              </a:ext>
            </a:extLst>
          </p:cNvPr>
          <p:cNvCxnSpPr>
            <a:cxnSpLocks/>
          </p:cNvCxnSpPr>
          <p:nvPr/>
        </p:nvCxnSpPr>
        <p:spPr>
          <a:xfrm flipH="1">
            <a:off x="8503920" y="2761488"/>
            <a:ext cx="1088136" cy="46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FBD88F-E7BB-A325-C991-839CADB9F654}"/>
              </a:ext>
            </a:extLst>
          </p:cNvPr>
          <p:cNvSpPr txBox="1"/>
          <p:nvPr/>
        </p:nvSpPr>
        <p:spPr>
          <a:xfrm>
            <a:off x="9692640" y="2543032"/>
            <a:ext cx="1963936" cy="369332"/>
          </a:xfrm>
          <a:prstGeom prst="rect">
            <a:avLst/>
          </a:prstGeom>
          <a:noFill/>
        </p:spPr>
        <p:txBody>
          <a:bodyPr wrap="none" rtlCol="0">
            <a:spAutoFit/>
          </a:bodyPr>
          <a:lstStyle/>
          <a:p>
            <a:r>
              <a:rPr lang="en-GB" b="1"/>
              <a:t>Hypothesis </a:t>
            </a:r>
            <a:r>
              <a:rPr lang="en-GB" b="1" dirty="0"/>
              <a:t>Testing</a:t>
            </a:r>
          </a:p>
        </p:txBody>
      </p:sp>
      <p:cxnSp>
        <p:nvCxnSpPr>
          <p:cNvPr id="11" name="Straight Arrow Connector 10">
            <a:extLst>
              <a:ext uri="{FF2B5EF4-FFF2-40B4-BE49-F238E27FC236}">
                <a16:creationId xmlns:a16="http://schemas.microsoft.com/office/drawing/2014/main" id="{4B5278C5-D86F-C232-E5A7-27C5DBD086FB}"/>
              </a:ext>
            </a:extLst>
          </p:cNvPr>
          <p:cNvCxnSpPr>
            <a:cxnSpLocks/>
            <a:stCxn id="13" idx="1"/>
          </p:cNvCxnSpPr>
          <p:nvPr/>
        </p:nvCxnSpPr>
        <p:spPr>
          <a:xfrm flipH="1" flipV="1">
            <a:off x="8622708" y="4654296"/>
            <a:ext cx="1170516" cy="67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3D39A4-627B-6DD8-D33A-5474EB734064}"/>
              </a:ext>
            </a:extLst>
          </p:cNvPr>
          <p:cNvSpPr txBox="1"/>
          <p:nvPr/>
        </p:nvSpPr>
        <p:spPr>
          <a:xfrm>
            <a:off x="9793224" y="4537210"/>
            <a:ext cx="1204304" cy="369332"/>
          </a:xfrm>
          <a:prstGeom prst="rect">
            <a:avLst/>
          </a:prstGeom>
          <a:noFill/>
        </p:spPr>
        <p:txBody>
          <a:bodyPr wrap="none" rtlCol="0">
            <a:spAutoFit/>
          </a:bodyPr>
          <a:lstStyle/>
          <a:p>
            <a:r>
              <a:rPr lang="en-GB" b="1" dirty="0"/>
              <a:t>Estimation</a:t>
            </a:r>
          </a:p>
        </p:txBody>
      </p:sp>
      <p:sp>
        <p:nvSpPr>
          <p:cNvPr id="14" name="TextBox 13">
            <a:extLst>
              <a:ext uri="{FF2B5EF4-FFF2-40B4-BE49-F238E27FC236}">
                <a16:creationId xmlns:a16="http://schemas.microsoft.com/office/drawing/2014/main" id="{164CDEA2-70D3-5446-C823-4BAB45AD0925}"/>
              </a:ext>
            </a:extLst>
          </p:cNvPr>
          <p:cNvSpPr txBox="1"/>
          <p:nvPr/>
        </p:nvSpPr>
        <p:spPr>
          <a:xfrm>
            <a:off x="8622708" y="5860857"/>
            <a:ext cx="2514684" cy="461665"/>
          </a:xfrm>
          <a:prstGeom prst="rect">
            <a:avLst/>
          </a:prstGeom>
          <a:noFill/>
        </p:spPr>
        <p:txBody>
          <a:bodyPr wrap="square" rtlCol="0">
            <a:spAutoFit/>
          </a:bodyPr>
          <a:lstStyle/>
          <a:p>
            <a:r>
              <a:rPr lang="en-GB" sz="2400" b="1" i="1" dirty="0"/>
              <a:t>Useful to whom?</a:t>
            </a:r>
          </a:p>
        </p:txBody>
      </p:sp>
      <p:sp>
        <p:nvSpPr>
          <p:cNvPr id="6" name="TextBox 5">
            <a:extLst>
              <a:ext uri="{FF2B5EF4-FFF2-40B4-BE49-F238E27FC236}">
                <a16:creationId xmlns:a16="http://schemas.microsoft.com/office/drawing/2014/main" id="{579C9255-6C1D-C5FB-04E1-95A4CEEDFB92}"/>
              </a:ext>
            </a:extLst>
          </p:cNvPr>
          <p:cNvSpPr txBox="1"/>
          <p:nvPr/>
        </p:nvSpPr>
        <p:spPr>
          <a:xfrm>
            <a:off x="224072" y="6343796"/>
            <a:ext cx="7426105" cy="369332"/>
          </a:xfrm>
          <a:prstGeom prst="rect">
            <a:avLst/>
          </a:prstGeom>
          <a:noFill/>
        </p:spPr>
        <p:txBody>
          <a:bodyPr wrap="square">
            <a:spAutoFit/>
          </a:bodyPr>
          <a:lstStyle/>
          <a:p>
            <a:r>
              <a:rPr lang="en-GB" dirty="0">
                <a:hlinkClick r:id="rId2"/>
              </a:rPr>
              <a:t>https://www.nature.com/articles/d41586-019-00857-9</a:t>
            </a:r>
            <a:r>
              <a:rPr lang="en-GB" dirty="0"/>
              <a:t>  </a:t>
            </a:r>
            <a:r>
              <a:rPr lang="en-GB" dirty="0" err="1"/>
              <a:t>Amrhein</a:t>
            </a:r>
            <a:r>
              <a:rPr lang="en-GB" dirty="0"/>
              <a:t> et al (2019) </a:t>
            </a:r>
          </a:p>
        </p:txBody>
      </p:sp>
    </p:spTree>
    <p:extLst>
      <p:ext uri="{BB962C8B-B14F-4D97-AF65-F5344CB8AC3E}">
        <p14:creationId xmlns:p14="http://schemas.microsoft.com/office/powerpoint/2010/main" val="135586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3" grpId="0"/>
      <p:bldP spid="14"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879DDD-FCC7-A70E-FA47-E6E3F09F0F3C}"/>
              </a:ext>
            </a:extLst>
          </p:cNvPr>
          <p:cNvSpPr/>
          <p:nvPr/>
        </p:nvSpPr>
        <p:spPr>
          <a:xfrm>
            <a:off x="6622840" y="1756373"/>
            <a:ext cx="3616105" cy="4191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B8A287EB-C73C-A51A-B5BC-1FF984AE2AE9}"/>
              </a:ext>
            </a:extLst>
          </p:cNvPr>
          <p:cNvSpPr>
            <a:spLocks noGrp="1"/>
          </p:cNvSpPr>
          <p:nvPr>
            <p:ph type="title"/>
          </p:nvPr>
        </p:nvSpPr>
        <p:spPr/>
        <p:txBody>
          <a:bodyPr/>
          <a:lstStyle/>
          <a:p>
            <a:r>
              <a:rPr lang="en-GB" dirty="0"/>
              <a:t>How might we answer the question</a:t>
            </a:r>
          </a:p>
        </p:txBody>
      </p:sp>
      <p:sp>
        <p:nvSpPr>
          <p:cNvPr id="3" name="Content Placeholder 2">
            <a:extLst>
              <a:ext uri="{FF2B5EF4-FFF2-40B4-BE49-F238E27FC236}">
                <a16:creationId xmlns:a16="http://schemas.microsoft.com/office/drawing/2014/main" id="{CDEBD407-0AD1-6095-9AF9-822891291681}"/>
              </a:ext>
            </a:extLst>
          </p:cNvPr>
          <p:cNvSpPr>
            <a:spLocks noGrp="1"/>
          </p:cNvSpPr>
          <p:nvPr>
            <p:ph idx="1"/>
          </p:nvPr>
        </p:nvSpPr>
        <p:spPr>
          <a:xfrm>
            <a:off x="838200" y="1825625"/>
            <a:ext cx="4968240" cy="4351338"/>
          </a:xfrm>
        </p:spPr>
        <p:txBody>
          <a:bodyPr/>
          <a:lstStyle/>
          <a:p>
            <a:r>
              <a:rPr lang="en-GB" dirty="0"/>
              <a:t>Putting aside the question of design for the moment…</a:t>
            </a:r>
          </a:p>
          <a:p>
            <a:endParaRPr lang="en-GB" dirty="0"/>
          </a:p>
          <a:p>
            <a:r>
              <a:rPr lang="en-GB" dirty="0"/>
              <a:t>How might we answer the question of whether A is the better medium.</a:t>
            </a:r>
          </a:p>
          <a:p>
            <a:endParaRPr lang="en-GB" dirty="0"/>
          </a:p>
          <a:p>
            <a:r>
              <a:rPr lang="en-GB" dirty="0"/>
              <a:t>Or by how much?</a:t>
            </a:r>
          </a:p>
        </p:txBody>
      </p:sp>
      <p:sp>
        <p:nvSpPr>
          <p:cNvPr id="4" name="TextBox 3">
            <a:extLst>
              <a:ext uri="{FF2B5EF4-FFF2-40B4-BE49-F238E27FC236}">
                <a16:creationId xmlns:a16="http://schemas.microsoft.com/office/drawing/2014/main" id="{2451D1A9-D1FF-F14E-6185-5F11BD539701}"/>
              </a:ext>
            </a:extLst>
          </p:cNvPr>
          <p:cNvSpPr txBox="1"/>
          <p:nvPr/>
        </p:nvSpPr>
        <p:spPr>
          <a:xfrm>
            <a:off x="6803136" y="2705946"/>
            <a:ext cx="1487908" cy="2677656"/>
          </a:xfrm>
          <a:prstGeom prst="rect">
            <a:avLst/>
          </a:prstGeom>
          <a:noFill/>
        </p:spPr>
        <p:txBody>
          <a:bodyPr wrap="none" rtlCol="0">
            <a:spAutoFit/>
          </a:bodyPr>
          <a:lstStyle/>
          <a:p>
            <a:r>
              <a:rPr lang="en-GB" sz="2400" dirty="0"/>
              <a:t>Medium A</a:t>
            </a:r>
          </a:p>
          <a:p>
            <a:endParaRPr lang="en-GB" sz="2400" dirty="0"/>
          </a:p>
          <a:p>
            <a:r>
              <a:rPr lang="en-GB" sz="2400" dirty="0"/>
              <a:t>10 cm</a:t>
            </a:r>
          </a:p>
          <a:p>
            <a:r>
              <a:rPr lang="en-GB" sz="2400" dirty="0"/>
              <a:t>12 cm</a:t>
            </a:r>
          </a:p>
          <a:p>
            <a:r>
              <a:rPr lang="en-GB" sz="2400" dirty="0"/>
              <a:t>15 cm</a:t>
            </a:r>
          </a:p>
          <a:p>
            <a:endParaRPr lang="en-GB" sz="2400" dirty="0"/>
          </a:p>
          <a:p>
            <a:endParaRPr lang="en-GB" sz="2400" dirty="0"/>
          </a:p>
        </p:txBody>
      </p:sp>
      <p:sp>
        <p:nvSpPr>
          <p:cNvPr id="5" name="TextBox 4">
            <a:extLst>
              <a:ext uri="{FF2B5EF4-FFF2-40B4-BE49-F238E27FC236}">
                <a16:creationId xmlns:a16="http://schemas.microsoft.com/office/drawing/2014/main" id="{33D13CD9-8CBD-0277-DA98-520ABAE554A2}"/>
              </a:ext>
            </a:extLst>
          </p:cNvPr>
          <p:cNvSpPr txBox="1"/>
          <p:nvPr/>
        </p:nvSpPr>
        <p:spPr>
          <a:xfrm>
            <a:off x="8570740" y="2705945"/>
            <a:ext cx="1917427" cy="2677656"/>
          </a:xfrm>
          <a:prstGeom prst="rect">
            <a:avLst/>
          </a:prstGeom>
          <a:noFill/>
        </p:spPr>
        <p:txBody>
          <a:bodyPr wrap="square">
            <a:spAutoFit/>
          </a:bodyPr>
          <a:lstStyle/>
          <a:p>
            <a:r>
              <a:rPr lang="en-GB" sz="2400" dirty="0"/>
              <a:t>Medium B</a:t>
            </a:r>
          </a:p>
          <a:p>
            <a:endParaRPr lang="en-GB" sz="2400" dirty="0"/>
          </a:p>
          <a:p>
            <a:r>
              <a:rPr lang="en-GB" sz="2400" dirty="0"/>
              <a:t>9 cm</a:t>
            </a:r>
          </a:p>
          <a:p>
            <a:r>
              <a:rPr lang="en-GB" sz="2400" dirty="0"/>
              <a:t>10 cm</a:t>
            </a:r>
          </a:p>
          <a:p>
            <a:r>
              <a:rPr lang="en-GB" sz="2400" dirty="0"/>
              <a:t>11 cm</a:t>
            </a:r>
          </a:p>
          <a:p>
            <a:r>
              <a:rPr lang="en-GB" sz="2400" dirty="0"/>
              <a:t>10 cm</a:t>
            </a:r>
          </a:p>
          <a:p>
            <a:r>
              <a:rPr lang="en-GB" sz="2400" dirty="0"/>
              <a:t>3 cm</a:t>
            </a:r>
          </a:p>
        </p:txBody>
      </p:sp>
      <p:sp>
        <p:nvSpPr>
          <p:cNvPr id="6" name="TextBox 5">
            <a:extLst>
              <a:ext uri="{FF2B5EF4-FFF2-40B4-BE49-F238E27FC236}">
                <a16:creationId xmlns:a16="http://schemas.microsoft.com/office/drawing/2014/main" id="{03825E29-82A3-B982-780A-D4AE61102FED}"/>
              </a:ext>
            </a:extLst>
          </p:cNvPr>
          <p:cNvSpPr txBox="1"/>
          <p:nvPr/>
        </p:nvSpPr>
        <p:spPr>
          <a:xfrm>
            <a:off x="6803136" y="1983296"/>
            <a:ext cx="3078480" cy="461665"/>
          </a:xfrm>
          <a:prstGeom prst="rect">
            <a:avLst/>
          </a:prstGeom>
          <a:noFill/>
        </p:spPr>
        <p:txBody>
          <a:bodyPr wrap="square" rtlCol="0">
            <a:spAutoFit/>
          </a:bodyPr>
          <a:lstStyle/>
          <a:p>
            <a:r>
              <a:rPr lang="en-GB" sz="2400" b="1" dirty="0"/>
              <a:t>Plant growth results</a:t>
            </a:r>
          </a:p>
        </p:txBody>
      </p:sp>
    </p:spTree>
    <p:extLst>
      <p:ext uri="{BB962C8B-B14F-4D97-AF65-F5344CB8AC3E}">
        <p14:creationId xmlns:p14="http://schemas.microsoft.com/office/powerpoint/2010/main" val="1828152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F291-F0C9-C9DD-87BF-2949D67276CF}"/>
              </a:ext>
            </a:extLst>
          </p:cNvPr>
          <p:cNvSpPr>
            <a:spLocks noGrp="1"/>
          </p:cNvSpPr>
          <p:nvPr>
            <p:ph type="title"/>
          </p:nvPr>
        </p:nvSpPr>
        <p:spPr/>
        <p:txBody>
          <a:bodyPr/>
          <a:lstStyle/>
          <a:p>
            <a:r>
              <a:rPr lang="en-GB" dirty="0"/>
              <a:t>Estimation vs Testing (for </a:t>
            </a:r>
            <a:r>
              <a:rPr lang="en-GB" b="1" dirty="0"/>
              <a:t>causal </a:t>
            </a:r>
            <a:r>
              <a:rPr lang="en-GB" dirty="0"/>
              <a:t>questions)</a:t>
            </a:r>
          </a:p>
        </p:txBody>
      </p:sp>
      <p:pic>
        <p:nvPicPr>
          <p:cNvPr id="5" name="Picture 4">
            <a:extLst>
              <a:ext uri="{FF2B5EF4-FFF2-40B4-BE49-F238E27FC236}">
                <a16:creationId xmlns:a16="http://schemas.microsoft.com/office/drawing/2014/main" id="{61BCB712-5739-868B-046F-C4AF65862738}"/>
              </a:ext>
            </a:extLst>
          </p:cNvPr>
          <p:cNvPicPr>
            <a:picLocks noChangeAspect="1"/>
          </p:cNvPicPr>
          <p:nvPr/>
        </p:nvPicPr>
        <p:blipFill>
          <a:blip r:embed="rId2"/>
          <a:stretch>
            <a:fillRect/>
          </a:stretch>
        </p:blipFill>
        <p:spPr>
          <a:xfrm>
            <a:off x="991758" y="2060114"/>
            <a:ext cx="3371850" cy="3438525"/>
          </a:xfrm>
          <a:prstGeom prst="rect">
            <a:avLst/>
          </a:prstGeom>
        </p:spPr>
      </p:pic>
      <p:sp>
        <p:nvSpPr>
          <p:cNvPr id="8" name="TextBox 7">
            <a:extLst>
              <a:ext uri="{FF2B5EF4-FFF2-40B4-BE49-F238E27FC236}">
                <a16:creationId xmlns:a16="http://schemas.microsoft.com/office/drawing/2014/main" id="{73C0CD90-426B-668B-DEDE-E8940A1E5568}"/>
              </a:ext>
            </a:extLst>
          </p:cNvPr>
          <p:cNvSpPr txBox="1"/>
          <p:nvPr/>
        </p:nvSpPr>
        <p:spPr>
          <a:xfrm>
            <a:off x="6794568" y="4980904"/>
            <a:ext cx="4405674" cy="646331"/>
          </a:xfrm>
          <a:prstGeom prst="rect">
            <a:avLst/>
          </a:prstGeom>
          <a:noFill/>
        </p:spPr>
        <p:txBody>
          <a:bodyPr wrap="square" rtlCol="0">
            <a:spAutoFit/>
          </a:bodyPr>
          <a:lstStyle/>
          <a:p>
            <a:r>
              <a:rPr lang="en-GB" dirty="0"/>
              <a:t>Estimated mean difference:  </a:t>
            </a:r>
            <a:br>
              <a:rPr lang="en-GB" dirty="0"/>
            </a:br>
            <a:r>
              <a:rPr lang="en-GB" b="1" dirty="0"/>
              <a:t>3.7cm , 95% CI = (-1.4cm to 8.9cm), p=0.12</a:t>
            </a:r>
          </a:p>
        </p:txBody>
      </p:sp>
      <p:sp>
        <p:nvSpPr>
          <p:cNvPr id="9" name="TextBox 8">
            <a:extLst>
              <a:ext uri="{FF2B5EF4-FFF2-40B4-BE49-F238E27FC236}">
                <a16:creationId xmlns:a16="http://schemas.microsoft.com/office/drawing/2014/main" id="{B4A6B0A3-1864-8D8D-A99A-AB452467F367}"/>
              </a:ext>
            </a:extLst>
          </p:cNvPr>
          <p:cNvSpPr txBox="1"/>
          <p:nvPr/>
        </p:nvSpPr>
        <p:spPr>
          <a:xfrm>
            <a:off x="1703256" y="5623578"/>
            <a:ext cx="2394053" cy="369332"/>
          </a:xfrm>
          <a:prstGeom prst="rect">
            <a:avLst/>
          </a:prstGeom>
          <a:noFill/>
        </p:spPr>
        <p:txBody>
          <a:bodyPr wrap="none" rtlCol="0">
            <a:spAutoFit/>
          </a:bodyPr>
          <a:lstStyle/>
          <a:p>
            <a:r>
              <a:rPr lang="en-GB" dirty="0"/>
              <a:t>Dynamite plot with test</a:t>
            </a:r>
          </a:p>
        </p:txBody>
      </p:sp>
      <p:sp>
        <p:nvSpPr>
          <p:cNvPr id="10" name="AutoShape 6">
            <a:extLst>
              <a:ext uri="{FF2B5EF4-FFF2-40B4-BE49-F238E27FC236}">
                <a16:creationId xmlns:a16="http://schemas.microsoft.com/office/drawing/2014/main" id="{782A6847-C3FE-9445-C132-A86E84079B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a:extLst>
              <a:ext uri="{FF2B5EF4-FFF2-40B4-BE49-F238E27FC236}">
                <a16:creationId xmlns:a16="http://schemas.microsoft.com/office/drawing/2014/main" id="{DECC5869-FA58-AE08-A060-3832822E602C}"/>
              </a:ext>
            </a:extLst>
          </p:cNvPr>
          <p:cNvPicPr>
            <a:picLocks noChangeAspect="1"/>
          </p:cNvPicPr>
          <p:nvPr/>
        </p:nvPicPr>
        <p:blipFill>
          <a:blip r:embed="rId3"/>
          <a:stretch>
            <a:fillRect/>
          </a:stretch>
        </p:blipFill>
        <p:spPr>
          <a:xfrm>
            <a:off x="5879592" y="2571750"/>
            <a:ext cx="4991100" cy="2019300"/>
          </a:xfrm>
          <a:prstGeom prst="rect">
            <a:avLst/>
          </a:prstGeom>
        </p:spPr>
      </p:pic>
      <p:sp>
        <p:nvSpPr>
          <p:cNvPr id="14" name="TextBox 13">
            <a:extLst>
              <a:ext uri="{FF2B5EF4-FFF2-40B4-BE49-F238E27FC236}">
                <a16:creationId xmlns:a16="http://schemas.microsoft.com/office/drawing/2014/main" id="{6267D554-E581-1209-054E-A2557DCC7569}"/>
              </a:ext>
            </a:extLst>
          </p:cNvPr>
          <p:cNvSpPr txBox="1"/>
          <p:nvPr/>
        </p:nvSpPr>
        <p:spPr>
          <a:xfrm>
            <a:off x="3675888" y="6211659"/>
            <a:ext cx="4535424" cy="369332"/>
          </a:xfrm>
          <a:prstGeom prst="rect">
            <a:avLst/>
          </a:prstGeom>
          <a:noFill/>
        </p:spPr>
        <p:txBody>
          <a:bodyPr wrap="square">
            <a:spAutoFit/>
          </a:bodyPr>
          <a:lstStyle/>
          <a:p>
            <a:pPr algn="ctr"/>
            <a:r>
              <a:rPr lang="en-GB">
                <a:latin typeface="MV Boli" panose="02000500030200090000" pitchFamily="2" charset="0"/>
                <a:cs typeface="MV Boli" panose="02000500030200090000" pitchFamily="2" charset="0"/>
              </a:rPr>
              <a:t>Can you interpret each analysis?</a:t>
            </a:r>
          </a:p>
        </p:txBody>
      </p:sp>
    </p:spTree>
    <p:extLst>
      <p:ext uri="{BB962C8B-B14F-4D97-AF65-F5344CB8AC3E}">
        <p14:creationId xmlns:p14="http://schemas.microsoft.com/office/powerpoint/2010/main" val="214305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DBCE-CEFF-CF17-6BCA-07FC9B151B2D}"/>
              </a:ext>
            </a:extLst>
          </p:cNvPr>
          <p:cNvSpPr>
            <a:spLocks noGrp="1"/>
          </p:cNvSpPr>
          <p:nvPr>
            <p:ph type="title"/>
          </p:nvPr>
        </p:nvSpPr>
        <p:spPr/>
        <p:txBody>
          <a:bodyPr/>
          <a:lstStyle/>
          <a:p>
            <a:r>
              <a:rPr lang="en-GB" dirty="0"/>
              <a:t>Treatment effect</a:t>
            </a:r>
          </a:p>
        </p:txBody>
      </p:sp>
      <p:sp>
        <p:nvSpPr>
          <p:cNvPr id="3" name="Content Placeholder 2">
            <a:extLst>
              <a:ext uri="{FF2B5EF4-FFF2-40B4-BE49-F238E27FC236}">
                <a16:creationId xmlns:a16="http://schemas.microsoft.com/office/drawing/2014/main" id="{5EE85E8F-FAAC-06B0-9F72-EFEA3CE7581D}"/>
              </a:ext>
            </a:extLst>
          </p:cNvPr>
          <p:cNvSpPr>
            <a:spLocks noGrp="1"/>
          </p:cNvSpPr>
          <p:nvPr>
            <p:ph idx="1"/>
          </p:nvPr>
        </p:nvSpPr>
        <p:spPr>
          <a:xfrm>
            <a:off x="838200" y="1690116"/>
            <a:ext cx="3883152" cy="2545430"/>
          </a:xfrm>
        </p:spPr>
        <p:txBody>
          <a:bodyPr>
            <a:normAutofit fontScale="92500" lnSpcReduction="20000"/>
          </a:bodyPr>
          <a:lstStyle/>
          <a:p>
            <a:r>
              <a:rPr lang="en-GB" dirty="0"/>
              <a:t>So this ‘treatment effect’ is our target (</a:t>
            </a:r>
            <a:r>
              <a:rPr lang="en-GB" b="1" dirty="0"/>
              <a:t>estimand</a:t>
            </a:r>
            <a:r>
              <a:rPr lang="en-GB" dirty="0"/>
              <a:t>).</a:t>
            </a:r>
          </a:p>
          <a:p>
            <a:r>
              <a:rPr lang="en-GB" dirty="0"/>
              <a:t>This gives us a framework for design and analysis.</a:t>
            </a:r>
          </a:p>
          <a:p>
            <a:r>
              <a:rPr lang="en-GB" dirty="0"/>
              <a:t>We want the treatment effect estimate to be </a:t>
            </a:r>
            <a:r>
              <a:rPr lang="en-GB" b="1" dirty="0"/>
              <a:t>unbiased</a:t>
            </a:r>
            <a:r>
              <a:rPr lang="en-GB" dirty="0"/>
              <a:t> and </a:t>
            </a:r>
            <a:r>
              <a:rPr lang="en-GB" b="1" dirty="0"/>
              <a:t>precise</a:t>
            </a:r>
            <a:r>
              <a:rPr lang="en-GB" dirty="0"/>
              <a:t>.</a:t>
            </a:r>
          </a:p>
          <a:p>
            <a:endParaRPr lang="en-GB" dirty="0"/>
          </a:p>
          <a:p>
            <a:endParaRPr lang="en-GB" dirty="0"/>
          </a:p>
        </p:txBody>
      </p:sp>
      <p:pic>
        <p:nvPicPr>
          <p:cNvPr id="24" name="Picture 23">
            <a:extLst>
              <a:ext uri="{FF2B5EF4-FFF2-40B4-BE49-F238E27FC236}">
                <a16:creationId xmlns:a16="http://schemas.microsoft.com/office/drawing/2014/main" id="{403602DA-15D6-7754-1FA2-17A45F9DF83A}"/>
              </a:ext>
            </a:extLst>
          </p:cNvPr>
          <p:cNvPicPr>
            <a:picLocks noChangeAspect="1"/>
          </p:cNvPicPr>
          <p:nvPr/>
        </p:nvPicPr>
        <p:blipFill>
          <a:blip r:embed="rId2"/>
          <a:stretch>
            <a:fillRect/>
          </a:stretch>
        </p:blipFill>
        <p:spPr>
          <a:xfrm>
            <a:off x="5283167" y="1383928"/>
            <a:ext cx="6560027" cy="2748577"/>
          </a:xfrm>
          <a:prstGeom prst="rect">
            <a:avLst/>
          </a:prstGeom>
        </p:spPr>
        <p:style>
          <a:lnRef idx="2">
            <a:schemeClr val="dk1"/>
          </a:lnRef>
          <a:fillRef idx="1">
            <a:schemeClr val="lt1"/>
          </a:fillRef>
          <a:effectRef idx="0">
            <a:schemeClr val="dk1"/>
          </a:effectRef>
          <a:fontRef idx="minor">
            <a:schemeClr val="dk1"/>
          </a:fontRef>
        </p:style>
      </p:pic>
      <p:sp>
        <p:nvSpPr>
          <p:cNvPr id="25" name="TextBox 24">
            <a:extLst>
              <a:ext uri="{FF2B5EF4-FFF2-40B4-BE49-F238E27FC236}">
                <a16:creationId xmlns:a16="http://schemas.microsoft.com/office/drawing/2014/main" id="{F32E64F5-6691-2D6C-C1C9-852FE27EC7F1}"/>
              </a:ext>
            </a:extLst>
          </p:cNvPr>
          <p:cNvSpPr txBox="1"/>
          <p:nvPr/>
        </p:nvSpPr>
        <p:spPr>
          <a:xfrm>
            <a:off x="5822535" y="4634384"/>
            <a:ext cx="5680104" cy="1754326"/>
          </a:xfrm>
          <a:prstGeom prst="rect">
            <a:avLst/>
          </a:prstGeom>
          <a:noFill/>
        </p:spPr>
        <p:txBody>
          <a:bodyPr wrap="square" rtlCol="0">
            <a:spAutoFit/>
          </a:bodyPr>
          <a:lstStyle/>
          <a:p>
            <a:r>
              <a:rPr lang="en-GB" dirty="0"/>
              <a:t>The analysis aims to make statements about the treatment effect.</a:t>
            </a:r>
          </a:p>
          <a:p>
            <a:endParaRPr lang="en-GB" dirty="0"/>
          </a:p>
          <a:p>
            <a:r>
              <a:rPr lang="en-GB" b="1" u="sng" dirty="0"/>
              <a:t>Aim of experimental design:</a:t>
            </a:r>
          </a:p>
          <a:p>
            <a:endParaRPr lang="en-GB" b="1" u="sng" dirty="0"/>
          </a:p>
          <a:p>
            <a:r>
              <a:rPr lang="en-GB" dirty="0"/>
              <a:t>Account for </a:t>
            </a:r>
            <a:r>
              <a:rPr lang="en-GB" b="1" dirty="0"/>
              <a:t>biological effects, technical effects, and error</a:t>
            </a:r>
            <a:r>
              <a:rPr lang="en-GB" dirty="0"/>
              <a:t>.</a:t>
            </a:r>
          </a:p>
        </p:txBody>
      </p:sp>
      <p:pic>
        <p:nvPicPr>
          <p:cNvPr id="26" name="Picture 25">
            <a:extLst>
              <a:ext uri="{FF2B5EF4-FFF2-40B4-BE49-F238E27FC236}">
                <a16:creationId xmlns:a16="http://schemas.microsoft.com/office/drawing/2014/main" id="{5C1DA24B-0B30-5B46-6715-9D789123BE13}"/>
              </a:ext>
            </a:extLst>
          </p:cNvPr>
          <p:cNvPicPr>
            <a:picLocks noChangeAspect="1"/>
          </p:cNvPicPr>
          <p:nvPr/>
        </p:nvPicPr>
        <p:blipFill>
          <a:blip r:embed="rId3"/>
          <a:stretch>
            <a:fillRect/>
          </a:stretch>
        </p:blipFill>
        <p:spPr>
          <a:xfrm>
            <a:off x="231898" y="4467701"/>
            <a:ext cx="4093214" cy="1656033"/>
          </a:xfrm>
          <a:prstGeom prst="rect">
            <a:avLst/>
          </a:prstGeom>
        </p:spPr>
      </p:pic>
    </p:spTree>
    <p:extLst>
      <p:ext uri="{BB962C8B-B14F-4D97-AF65-F5344CB8AC3E}">
        <p14:creationId xmlns:p14="http://schemas.microsoft.com/office/powerpoint/2010/main" val="3068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E706-21F4-A79E-E636-2E8766A3A3F6}"/>
              </a:ext>
            </a:extLst>
          </p:cNvPr>
          <p:cNvSpPr>
            <a:spLocks noGrp="1"/>
          </p:cNvSpPr>
          <p:nvPr>
            <p:ph type="title"/>
          </p:nvPr>
        </p:nvSpPr>
        <p:spPr/>
        <p:txBody>
          <a:bodyPr/>
          <a:lstStyle/>
          <a:p>
            <a:r>
              <a:rPr lang="en-GB" dirty="0"/>
              <a:t>About me</a:t>
            </a:r>
          </a:p>
        </p:txBody>
      </p:sp>
      <p:sp>
        <p:nvSpPr>
          <p:cNvPr id="3" name="Content Placeholder 2">
            <a:extLst>
              <a:ext uri="{FF2B5EF4-FFF2-40B4-BE49-F238E27FC236}">
                <a16:creationId xmlns:a16="http://schemas.microsoft.com/office/drawing/2014/main" id="{2025B16A-FA6B-5D23-154F-152A5E4C8626}"/>
              </a:ext>
            </a:extLst>
          </p:cNvPr>
          <p:cNvSpPr>
            <a:spLocks noGrp="1"/>
          </p:cNvSpPr>
          <p:nvPr>
            <p:ph sz="half" idx="1"/>
          </p:nvPr>
        </p:nvSpPr>
        <p:spPr>
          <a:xfrm>
            <a:off x="838200" y="1825625"/>
            <a:ext cx="5181600" cy="3807079"/>
          </a:xfrm>
        </p:spPr>
        <p:txBody>
          <a:bodyPr>
            <a:normAutofit fontScale="92500" lnSpcReduction="20000"/>
          </a:bodyPr>
          <a:lstStyle/>
          <a:p>
            <a:r>
              <a:rPr lang="en-GB" dirty="0"/>
              <a:t>PhD John Innes Centre (Bioinformatics) 2001-2004</a:t>
            </a:r>
          </a:p>
          <a:p>
            <a:endParaRPr lang="en-GB" dirty="0"/>
          </a:p>
          <a:p>
            <a:r>
              <a:rPr lang="en-GB" dirty="0"/>
              <a:t>Medical statistician / epidemiologist (2004-2017)</a:t>
            </a:r>
          </a:p>
          <a:p>
            <a:endParaRPr lang="en-GB" dirty="0"/>
          </a:p>
          <a:p>
            <a:r>
              <a:rPr lang="en-GB" dirty="0"/>
              <a:t>QIB Statistician since 2017</a:t>
            </a:r>
          </a:p>
          <a:p>
            <a:endParaRPr lang="en-GB" dirty="0"/>
          </a:p>
        </p:txBody>
      </p:sp>
      <p:sp>
        <p:nvSpPr>
          <p:cNvPr id="4" name="Content Placeholder 3">
            <a:extLst>
              <a:ext uri="{FF2B5EF4-FFF2-40B4-BE49-F238E27FC236}">
                <a16:creationId xmlns:a16="http://schemas.microsoft.com/office/drawing/2014/main" id="{C36D3C1A-0ECF-F65C-0EC6-093300A1E28E}"/>
              </a:ext>
            </a:extLst>
          </p:cNvPr>
          <p:cNvSpPr>
            <a:spLocks noGrp="1"/>
          </p:cNvSpPr>
          <p:nvPr>
            <p:ph sz="half" idx="2"/>
          </p:nvPr>
        </p:nvSpPr>
        <p:spPr>
          <a:xfrm>
            <a:off x="6485830" y="1281366"/>
            <a:ext cx="4587554" cy="4351338"/>
          </a:xfrm>
        </p:spPr>
        <p:style>
          <a:lnRef idx="0">
            <a:schemeClr val="accent1"/>
          </a:lnRef>
          <a:fillRef idx="3">
            <a:schemeClr val="accent1"/>
          </a:fillRef>
          <a:effectRef idx="3">
            <a:schemeClr val="accent1"/>
          </a:effectRef>
          <a:fontRef idx="minor">
            <a:schemeClr val="lt1"/>
          </a:fontRef>
        </p:style>
        <p:txBody>
          <a:bodyPr>
            <a:normAutofit fontScale="92500" lnSpcReduction="20000"/>
          </a:bodyPr>
          <a:lstStyle/>
          <a:p>
            <a:pPr marL="0" indent="0" algn="ctr">
              <a:buNone/>
            </a:pPr>
            <a:endParaRPr lang="en-GB" b="1">
              <a:latin typeface="MV Boli" panose="02000500030200090000" pitchFamily="2" charset="0"/>
              <a:cs typeface="MV Boli" panose="02000500030200090000" pitchFamily="2" charset="0"/>
            </a:endParaRPr>
          </a:p>
          <a:p>
            <a:pPr marL="0" indent="0" algn="ctr">
              <a:buNone/>
            </a:pPr>
            <a:r>
              <a:rPr lang="en-GB" b="1">
                <a:latin typeface="MV Boli" panose="02000500030200090000" pitchFamily="2" charset="0"/>
                <a:cs typeface="MV Boli" panose="02000500030200090000" pitchFamily="2" charset="0"/>
              </a:rPr>
              <a:t>What do I do?</a:t>
            </a:r>
          </a:p>
          <a:p>
            <a:r>
              <a:rPr lang="en-GB">
                <a:latin typeface="MV Boli" panose="02000500030200090000" pitchFamily="2" charset="0"/>
                <a:cs typeface="MV Boli" panose="02000500030200090000" pitchFamily="2" charset="0"/>
              </a:rPr>
              <a:t>Design</a:t>
            </a:r>
          </a:p>
          <a:p>
            <a:r>
              <a:rPr lang="en-GB">
                <a:latin typeface="MV Boli" panose="02000500030200090000" pitchFamily="2" charset="0"/>
                <a:cs typeface="MV Boli" panose="02000500030200090000" pitchFamily="2" charset="0"/>
              </a:rPr>
              <a:t>Analysis</a:t>
            </a:r>
          </a:p>
          <a:p>
            <a:r>
              <a:rPr lang="en-GB">
                <a:latin typeface="MV Boli" panose="02000500030200090000" pitchFamily="2" charset="0"/>
                <a:cs typeface="MV Boli" panose="02000500030200090000" pitchFamily="2" charset="0"/>
              </a:rPr>
              <a:t>Reporting</a:t>
            </a:r>
          </a:p>
          <a:p>
            <a:r>
              <a:rPr lang="en-GB">
                <a:latin typeface="MV Boli" panose="02000500030200090000" pitchFamily="2" charset="0"/>
                <a:cs typeface="MV Boli" panose="02000500030200090000" pitchFamily="2" charset="0"/>
              </a:rPr>
              <a:t>Review</a:t>
            </a:r>
          </a:p>
          <a:p>
            <a:r>
              <a:rPr lang="en-GB">
                <a:latin typeface="MV Boli" panose="02000500030200090000" pitchFamily="2" charset="0"/>
                <a:cs typeface="MV Boli" panose="02000500030200090000" pitchFamily="2" charset="0"/>
              </a:rPr>
              <a:t>Mentoring</a:t>
            </a:r>
          </a:p>
          <a:p>
            <a:r>
              <a:rPr lang="en-GB">
                <a:latin typeface="MV Boli" panose="02000500030200090000" pitchFamily="2" charset="0"/>
                <a:cs typeface="MV Boli" panose="02000500030200090000" pitchFamily="2" charset="0"/>
              </a:rPr>
              <a:t>Integrity</a:t>
            </a:r>
          </a:p>
          <a:p>
            <a:r>
              <a:rPr lang="en-GB">
                <a:latin typeface="MV Boli" panose="02000500030200090000" pitchFamily="2" charset="0"/>
                <a:cs typeface="MV Boli" panose="02000500030200090000" pitchFamily="2" charset="0"/>
              </a:rPr>
              <a:t>Teaching and training</a:t>
            </a:r>
          </a:p>
          <a:p>
            <a:r>
              <a:rPr lang="en-GB">
                <a:latin typeface="MV Boli" panose="02000500030200090000" pitchFamily="2" charset="0"/>
                <a:cs typeface="MV Boli" panose="02000500030200090000" pitchFamily="2" charset="0"/>
              </a:rPr>
              <a:t>Helping students!</a:t>
            </a:r>
          </a:p>
        </p:txBody>
      </p:sp>
    </p:spTree>
    <p:extLst>
      <p:ext uri="{BB962C8B-B14F-4D97-AF65-F5344CB8AC3E}">
        <p14:creationId xmlns:p14="http://schemas.microsoft.com/office/powerpoint/2010/main" val="3411021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032C-E511-42C5-8686-5870D02EF959}"/>
              </a:ext>
            </a:extLst>
          </p:cNvPr>
          <p:cNvSpPr>
            <a:spLocks noGrp="1"/>
          </p:cNvSpPr>
          <p:nvPr>
            <p:ph type="title"/>
          </p:nvPr>
        </p:nvSpPr>
        <p:spPr>
          <a:xfrm>
            <a:off x="143933" y="-110488"/>
            <a:ext cx="10515600" cy="1325563"/>
          </a:xfrm>
        </p:spPr>
        <p:txBody>
          <a:bodyPr/>
          <a:lstStyle/>
          <a:p>
            <a:r>
              <a:rPr lang="en-GB"/>
              <a:t>Bias and precision</a:t>
            </a:r>
          </a:p>
        </p:txBody>
      </p:sp>
      <p:grpSp>
        <p:nvGrpSpPr>
          <p:cNvPr id="25" name="Group 24">
            <a:extLst>
              <a:ext uri="{FF2B5EF4-FFF2-40B4-BE49-F238E27FC236}">
                <a16:creationId xmlns:a16="http://schemas.microsoft.com/office/drawing/2014/main" id="{52299BC5-9FCE-4BA4-A58A-BD8176DEE423}"/>
              </a:ext>
            </a:extLst>
          </p:cNvPr>
          <p:cNvGrpSpPr/>
          <p:nvPr/>
        </p:nvGrpSpPr>
        <p:grpSpPr>
          <a:xfrm>
            <a:off x="1439333" y="1905423"/>
            <a:ext cx="7562850" cy="4775378"/>
            <a:chOff x="2314575" y="2647950"/>
            <a:chExt cx="7562850" cy="4775378"/>
          </a:xfrm>
        </p:grpSpPr>
        <p:cxnSp>
          <p:nvCxnSpPr>
            <p:cNvPr id="5" name="Straight Connector 4">
              <a:extLst>
                <a:ext uri="{FF2B5EF4-FFF2-40B4-BE49-F238E27FC236}">
                  <a16:creationId xmlns:a16="http://schemas.microsoft.com/office/drawing/2014/main" id="{D4F6410C-FCEE-4593-ACF0-9B2F1CBAAA58}"/>
                </a:ext>
              </a:extLst>
            </p:cNvPr>
            <p:cNvCxnSpPr/>
            <p:nvPr/>
          </p:nvCxnSpPr>
          <p:spPr>
            <a:xfrm>
              <a:off x="2314575" y="3076575"/>
              <a:ext cx="756285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841C8C7-C65E-4450-A164-34D954C01BD2}"/>
                </a:ext>
              </a:extLst>
            </p:cNvPr>
            <p:cNvSpPr/>
            <p:nvPr/>
          </p:nvSpPr>
          <p:spPr>
            <a:xfrm>
              <a:off x="5381625" y="2942432"/>
              <a:ext cx="228600" cy="268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CAA2C2-4872-4674-956E-D259D6E21770}"/>
                </a:ext>
              </a:extLst>
            </p:cNvPr>
            <p:cNvSpPr txBox="1"/>
            <p:nvPr/>
          </p:nvSpPr>
          <p:spPr>
            <a:xfrm>
              <a:off x="6038769" y="3081799"/>
              <a:ext cx="4764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0.0</a:t>
              </a:r>
            </a:p>
          </p:txBody>
        </p:sp>
        <p:sp>
          <p:nvSpPr>
            <p:cNvPr id="8" name="TextBox 7">
              <a:extLst>
                <a:ext uri="{FF2B5EF4-FFF2-40B4-BE49-F238E27FC236}">
                  <a16:creationId xmlns:a16="http://schemas.microsoft.com/office/drawing/2014/main" id="{BF54BE02-D26A-462B-B4F2-06E36AD73F06}"/>
                </a:ext>
              </a:extLst>
            </p:cNvPr>
            <p:cNvSpPr txBox="1"/>
            <p:nvPr/>
          </p:nvSpPr>
          <p:spPr>
            <a:xfrm>
              <a:off x="8115219" y="307835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a:t>
              </a:r>
            </a:p>
          </p:txBody>
        </p:sp>
        <p:sp>
          <p:nvSpPr>
            <p:cNvPr id="9" name="TextBox 8">
              <a:extLst>
                <a:ext uri="{FF2B5EF4-FFF2-40B4-BE49-F238E27FC236}">
                  <a16:creationId xmlns:a16="http://schemas.microsoft.com/office/drawing/2014/main" id="{7E1DF7D0-8C82-4CDE-8040-40D06948044F}"/>
                </a:ext>
              </a:extLst>
            </p:cNvPr>
            <p:cNvSpPr txBox="1"/>
            <p:nvPr/>
          </p:nvSpPr>
          <p:spPr>
            <a:xfrm>
              <a:off x="3962319" y="3101738"/>
              <a:ext cx="48923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a:t>
              </a:r>
            </a:p>
          </p:txBody>
        </p:sp>
        <p:cxnSp>
          <p:nvCxnSpPr>
            <p:cNvPr id="21" name="Straight Connector 20">
              <a:extLst>
                <a:ext uri="{FF2B5EF4-FFF2-40B4-BE49-F238E27FC236}">
                  <a16:creationId xmlns:a16="http://schemas.microsoft.com/office/drawing/2014/main" id="{1268F592-BD27-4EFB-BC34-7EA056559F3F}"/>
                </a:ext>
              </a:extLst>
            </p:cNvPr>
            <p:cNvCxnSpPr/>
            <p:nvPr/>
          </p:nvCxnSpPr>
          <p:spPr>
            <a:xfrm>
              <a:off x="6276975" y="2647950"/>
              <a:ext cx="0" cy="108585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CD472DF-3357-4853-B9F5-C426C8B10A76}"/>
                </a:ext>
              </a:extLst>
            </p:cNvPr>
            <p:cNvSpPr txBox="1"/>
            <p:nvPr/>
          </p:nvSpPr>
          <p:spPr>
            <a:xfrm>
              <a:off x="5462302" y="7053996"/>
              <a:ext cx="184117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Mean d</a:t>
              </a:r>
              <a:r>
                <a:rPr lang="en-GB" err="1">
                  <a:solidFill>
                    <a:prstClr val="black"/>
                  </a:solidFill>
                  <a:latin typeface="Calibri" panose="020F0502020204030204"/>
                </a:rPr>
                <a:t>ifference</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5BDD52FB-D9A7-4EC7-A377-A3DBF53164F7}"/>
              </a:ext>
            </a:extLst>
          </p:cNvPr>
          <p:cNvGrpSpPr/>
          <p:nvPr/>
        </p:nvGrpSpPr>
        <p:grpSpPr>
          <a:xfrm>
            <a:off x="1439333" y="3481578"/>
            <a:ext cx="7562850" cy="1085850"/>
            <a:chOff x="2314575" y="2647950"/>
            <a:chExt cx="7562850" cy="1085850"/>
          </a:xfrm>
        </p:grpSpPr>
        <p:cxnSp>
          <p:nvCxnSpPr>
            <p:cNvPr id="27" name="Straight Connector 26">
              <a:extLst>
                <a:ext uri="{FF2B5EF4-FFF2-40B4-BE49-F238E27FC236}">
                  <a16:creationId xmlns:a16="http://schemas.microsoft.com/office/drawing/2014/main" id="{C235A954-7D69-4D01-8499-1F7D28C66AB0}"/>
                </a:ext>
              </a:extLst>
            </p:cNvPr>
            <p:cNvCxnSpPr/>
            <p:nvPr/>
          </p:nvCxnSpPr>
          <p:spPr>
            <a:xfrm>
              <a:off x="2314575" y="3076575"/>
              <a:ext cx="756285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BAF9172-084F-4185-9829-9577F2CDF658}"/>
                </a:ext>
              </a:extLst>
            </p:cNvPr>
            <p:cNvSpPr/>
            <p:nvPr/>
          </p:nvSpPr>
          <p:spPr>
            <a:xfrm>
              <a:off x="5381625" y="2942432"/>
              <a:ext cx="228600" cy="268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2A0BA0D6-3ADA-4AE7-9377-4AA88CCEF714}"/>
                </a:ext>
              </a:extLst>
            </p:cNvPr>
            <p:cNvSpPr txBox="1"/>
            <p:nvPr/>
          </p:nvSpPr>
          <p:spPr>
            <a:xfrm>
              <a:off x="6038769" y="3081799"/>
              <a:ext cx="4764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0.0</a:t>
              </a:r>
            </a:p>
          </p:txBody>
        </p:sp>
        <p:sp>
          <p:nvSpPr>
            <p:cNvPr id="30" name="TextBox 29">
              <a:extLst>
                <a:ext uri="{FF2B5EF4-FFF2-40B4-BE49-F238E27FC236}">
                  <a16:creationId xmlns:a16="http://schemas.microsoft.com/office/drawing/2014/main" id="{01749507-D2B3-4E69-8309-850E0B81524A}"/>
                </a:ext>
              </a:extLst>
            </p:cNvPr>
            <p:cNvSpPr txBox="1"/>
            <p:nvPr/>
          </p:nvSpPr>
          <p:spPr>
            <a:xfrm>
              <a:off x="8115219" y="307835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a:t>
              </a:r>
            </a:p>
          </p:txBody>
        </p:sp>
        <p:sp>
          <p:nvSpPr>
            <p:cNvPr id="31" name="TextBox 30">
              <a:extLst>
                <a:ext uri="{FF2B5EF4-FFF2-40B4-BE49-F238E27FC236}">
                  <a16:creationId xmlns:a16="http://schemas.microsoft.com/office/drawing/2014/main" id="{C642CA60-5DA7-4FBE-AF82-7E8AC29CB4D1}"/>
                </a:ext>
              </a:extLst>
            </p:cNvPr>
            <p:cNvSpPr txBox="1"/>
            <p:nvPr/>
          </p:nvSpPr>
          <p:spPr>
            <a:xfrm>
              <a:off x="3962319" y="3101738"/>
              <a:ext cx="48923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a:solidFill>
                    <a:prstClr val="black"/>
                  </a:solidFill>
                  <a:latin typeface="Calibri" panose="020F0502020204030204"/>
                </a:rPr>
                <a:t>-10</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8B40C625-5F8C-4442-9E8A-C861EC27B1D4}"/>
                </a:ext>
              </a:extLst>
            </p:cNvPr>
            <p:cNvCxnSpPr/>
            <p:nvPr/>
          </p:nvCxnSpPr>
          <p:spPr>
            <a:xfrm>
              <a:off x="6276975" y="2647950"/>
              <a:ext cx="0" cy="108585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F259F8-66C5-48F8-8197-B6CF3F6A77E4}"/>
              </a:ext>
            </a:extLst>
          </p:cNvPr>
          <p:cNvGrpSpPr/>
          <p:nvPr/>
        </p:nvGrpSpPr>
        <p:grpSpPr>
          <a:xfrm>
            <a:off x="1443839" y="4890390"/>
            <a:ext cx="7562850" cy="1085850"/>
            <a:chOff x="2314575" y="2647950"/>
            <a:chExt cx="7562850" cy="1085850"/>
          </a:xfrm>
        </p:grpSpPr>
        <p:cxnSp>
          <p:nvCxnSpPr>
            <p:cNvPr id="37" name="Straight Connector 36">
              <a:extLst>
                <a:ext uri="{FF2B5EF4-FFF2-40B4-BE49-F238E27FC236}">
                  <a16:creationId xmlns:a16="http://schemas.microsoft.com/office/drawing/2014/main" id="{05CE2B03-6937-4F1E-A2EF-C390E585BBE9}"/>
                </a:ext>
              </a:extLst>
            </p:cNvPr>
            <p:cNvCxnSpPr/>
            <p:nvPr/>
          </p:nvCxnSpPr>
          <p:spPr>
            <a:xfrm>
              <a:off x="2314575" y="3076575"/>
              <a:ext cx="756285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322A0F4-AB20-4CFB-AEEF-2D817DFE8728}"/>
                </a:ext>
              </a:extLst>
            </p:cNvPr>
            <p:cNvSpPr/>
            <p:nvPr/>
          </p:nvSpPr>
          <p:spPr>
            <a:xfrm>
              <a:off x="5381625" y="2942432"/>
              <a:ext cx="228600" cy="268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A3CCEF76-7AAC-4ABB-9687-68E5109CC331}"/>
                </a:ext>
              </a:extLst>
            </p:cNvPr>
            <p:cNvSpPr txBox="1"/>
            <p:nvPr/>
          </p:nvSpPr>
          <p:spPr>
            <a:xfrm>
              <a:off x="6038769" y="3081799"/>
              <a:ext cx="4764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0.0</a:t>
              </a:r>
            </a:p>
          </p:txBody>
        </p:sp>
        <p:sp>
          <p:nvSpPr>
            <p:cNvPr id="40" name="TextBox 39">
              <a:extLst>
                <a:ext uri="{FF2B5EF4-FFF2-40B4-BE49-F238E27FC236}">
                  <a16:creationId xmlns:a16="http://schemas.microsoft.com/office/drawing/2014/main" id="{6420D9B3-FEA1-4830-99BC-B2EC343A7925}"/>
                </a:ext>
              </a:extLst>
            </p:cNvPr>
            <p:cNvSpPr txBox="1"/>
            <p:nvPr/>
          </p:nvSpPr>
          <p:spPr>
            <a:xfrm>
              <a:off x="8115219" y="307835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a:t>
              </a:r>
            </a:p>
          </p:txBody>
        </p:sp>
        <p:sp>
          <p:nvSpPr>
            <p:cNvPr id="41" name="TextBox 40">
              <a:extLst>
                <a:ext uri="{FF2B5EF4-FFF2-40B4-BE49-F238E27FC236}">
                  <a16:creationId xmlns:a16="http://schemas.microsoft.com/office/drawing/2014/main" id="{1F306F3E-9E33-472B-8E32-121F2006148A}"/>
                </a:ext>
              </a:extLst>
            </p:cNvPr>
            <p:cNvSpPr txBox="1"/>
            <p:nvPr/>
          </p:nvSpPr>
          <p:spPr>
            <a:xfrm>
              <a:off x="3962319" y="3101738"/>
              <a:ext cx="48923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a:t>
              </a:r>
            </a:p>
          </p:txBody>
        </p:sp>
        <p:cxnSp>
          <p:nvCxnSpPr>
            <p:cNvPr id="42" name="Straight Connector 41">
              <a:extLst>
                <a:ext uri="{FF2B5EF4-FFF2-40B4-BE49-F238E27FC236}">
                  <a16:creationId xmlns:a16="http://schemas.microsoft.com/office/drawing/2014/main" id="{3B53CEA5-A459-4E6E-A4C6-2EAA41B7D6F9}"/>
                </a:ext>
              </a:extLst>
            </p:cNvPr>
            <p:cNvCxnSpPr/>
            <p:nvPr/>
          </p:nvCxnSpPr>
          <p:spPr>
            <a:xfrm>
              <a:off x="6276975" y="2647950"/>
              <a:ext cx="0" cy="10858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3F5181CA-DCFB-4531-95B4-0CDED029F420}"/>
              </a:ext>
            </a:extLst>
          </p:cNvPr>
          <p:cNvSpPr/>
          <p:nvPr/>
        </p:nvSpPr>
        <p:spPr>
          <a:xfrm>
            <a:off x="4177670" y="2222831"/>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BAEF28B4-4E12-46EE-BB15-CA6FD4BB7FE5}"/>
              </a:ext>
            </a:extLst>
          </p:cNvPr>
          <p:cNvSpPr/>
          <p:nvPr/>
        </p:nvSpPr>
        <p:spPr>
          <a:xfrm>
            <a:off x="4991977" y="2210249"/>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1734B679-5B29-452D-936D-B3EF3150EA12}"/>
              </a:ext>
            </a:extLst>
          </p:cNvPr>
          <p:cNvSpPr/>
          <p:nvPr/>
        </p:nvSpPr>
        <p:spPr>
          <a:xfrm>
            <a:off x="3553904" y="3784562"/>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989A8267-303A-4E31-A3A6-FBA2012D756A}"/>
              </a:ext>
            </a:extLst>
          </p:cNvPr>
          <p:cNvSpPr/>
          <p:nvPr/>
        </p:nvSpPr>
        <p:spPr>
          <a:xfrm>
            <a:off x="5720454" y="3763480"/>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D08C55B2-5F21-49C6-AEE2-F94F2DEC1660}"/>
              </a:ext>
            </a:extLst>
          </p:cNvPr>
          <p:cNvSpPr/>
          <p:nvPr/>
        </p:nvSpPr>
        <p:spPr>
          <a:xfrm>
            <a:off x="2672648" y="3784562"/>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BA9FBF63-3955-4E91-A661-1E5DC186CEC1}"/>
              </a:ext>
            </a:extLst>
          </p:cNvPr>
          <p:cNvSpPr/>
          <p:nvPr/>
        </p:nvSpPr>
        <p:spPr>
          <a:xfrm>
            <a:off x="5182465" y="3794435"/>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2BCA965D-2A18-48B0-A684-E01CB09845D3}"/>
              </a:ext>
            </a:extLst>
          </p:cNvPr>
          <p:cNvSpPr/>
          <p:nvPr/>
        </p:nvSpPr>
        <p:spPr>
          <a:xfrm>
            <a:off x="4061949" y="5202946"/>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EA45E640-059B-4E00-85C8-11F992EED886}"/>
              </a:ext>
            </a:extLst>
          </p:cNvPr>
          <p:cNvSpPr/>
          <p:nvPr/>
        </p:nvSpPr>
        <p:spPr>
          <a:xfrm>
            <a:off x="3852298" y="5195216"/>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8175CECA-CA18-494C-B2AE-C2CC9B7DB2BB}"/>
              </a:ext>
            </a:extLst>
          </p:cNvPr>
          <p:cNvSpPr/>
          <p:nvPr/>
        </p:nvSpPr>
        <p:spPr>
          <a:xfrm>
            <a:off x="3625186" y="5204204"/>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AB4FC886-7863-4B69-8AFE-8E144FA990C2}"/>
              </a:ext>
            </a:extLst>
          </p:cNvPr>
          <p:cNvSpPr/>
          <p:nvPr/>
        </p:nvSpPr>
        <p:spPr>
          <a:xfrm>
            <a:off x="3759148" y="5194634"/>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0C7FEA7-4C34-551B-CD30-DFD022F0F857}"/>
              </a:ext>
            </a:extLst>
          </p:cNvPr>
          <p:cNvSpPr txBox="1"/>
          <p:nvPr/>
        </p:nvSpPr>
        <p:spPr>
          <a:xfrm>
            <a:off x="10056819" y="3194270"/>
            <a:ext cx="1461654"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Imprecise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0" i="1" u="none" strike="noStrike" kern="1200" cap="none" spc="0" normalizeH="0" baseline="0" noProof="0">
                <a:ln>
                  <a:noFill/>
                </a:ln>
                <a:solidFill>
                  <a:prstClr val="black"/>
                </a:solidFill>
                <a:effectLst/>
                <a:uLnTx/>
                <a:uFillTx/>
                <a:latin typeface="Calibri" panose="020F0502020204030204"/>
                <a:ea typeface="+mn-ea"/>
                <a:cs typeface="+mn-cs"/>
              </a:rPr>
              <a:t>(High variance)</a:t>
            </a:r>
          </a:p>
        </p:txBody>
      </p:sp>
      <p:sp>
        <p:nvSpPr>
          <p:cNvPr id="10" name="TextBox 9">
            <a:extLst>
              <a:ext uri="{FF2B5EF4-FFF2-40B4-BE49-F238E27FC236}">
                <a16:creationId xmlns:a16="http://schemas.microsoft.com/office/drawing/2014/main" id="{0BECC1B0-714D-8A77-C39E-C6E69BDD1720}"/>
              </a:ext>
            </a:extLst>
          </p:cNvPr>
          <p:cNvSpPr txBox="1"/>
          <p:nvPr/>
        </p:nvSpPr>
        <p:spPr>
          <a:xfrm>
            <a:off x="9830240" y="4724074"/>
            <a:ext cx="1903056"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Biased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0" i="1" u="none" strike="noStrike" kern="1200" cap="none" spc="0" normalizeH="0" baseline="0" noProof="0">
                <a:ln>
                  <a:noFill/>
                </a:ln>
                <a:solidFill>
                  <a:prstClr val="black"/>
                </a:solidFill>
                <a:effectLst/>
                <a:uLnTx/>
                <a:uFillTx/>
                <a:latin typeface="Calibri" panose="020F0502020204030204"/>
                <a:ea typeface="+mn-ea"/>
                <a:cs typeface="+mn-cs"/>
              </a:rPr>
              <a:t>(Systematic error)</a:t>
            </a:r>
          </a:p>
        </p:txBody>
      </p:sp>
      <p:sp>
        <p:nvSpPr>
          <p:cNvPr id="11" name="TextBox 10">
            <a:extLst>
              <a:ext uri="{FF2B5EF4-FFF2-40B4-BE49-F238E27FC236}">
                <a16:creationId xmlns:a16="http://schemas.microsoft.com/office/drawing/2014/main" id="{05796772-2B3A-1652-440B-B74462D9B8CA}"/>
              </a:ext>
            </a:extLst>
          </p:cNvPr>
          <p:cNvSpPr txBox="1"/>
          <p:nvPr/>
        </p:nvSpPr>
        <p:spPr>
          <a:xfrm>
            <a:off x="9511718" y="1554625"/>
            <a:ext cx="2550103"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black"/>
                </a:solidFill>
                <a:effectLst/>
                <a:uLnTx/>
                <a:uFillTx/>
                <a:latin typeface="Calibri" panose="020F0502020204030204"/>
                <a:ea typeface="+mn-ea"/>
                <a:cs typeface="+mn-cs"/>
              </a:rPr>
              <a:t>Good study design </a:t>
            </a:r>
            <a:r>
              <a:rPr kumimoji="0" lang="en-GB" sz="2400" b="0" i="0" u="none" strike="noStrike" kern="1200" cap="none" spc="0" normalizeH="0" baseline="0" noProof="0">
                <a:ln>
                  <a:noFill/>
                </a:ln>
                <a:solidFill>
                  <a:prstClr val="black"/>
                </a:solidFill>
                <a:effectLst/>
                <a:uLnTx/>
                <a:uFillTx/>
                <a:latin typeface="Calibri" panose="020F0502020204030204"/>
                <a:ea typeface="+mn-ea"/>
                <a:cs typeface="+mn-cs"/>
              </a:rPr>
              <a:t>(estimates will be close to truth)</a:t>
            </a:r>
            <a:endParaRPr kumimoji="0" lang="en-GB" sz="2400" b="0" i="1"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D4C8D77A-22C2-433F-EF4E-66FDBA34D98C}"/>
              </a:ext>
            </a:extLst>
          </p:cNvPr>
          <p:cNvCxnSpPr/>
          <p:nvPr/>
        </p:nvCxnSpPr>
        <p:spPr>
          <a:xfrm>
            <a:off x="4624878" y="767017"/>
            <a:ext cx="0" cy="601808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7E2A2A00-E259-68B0-2EA4-3997EC8040BF}"/>
              </a:ext>
            </a:extLst>
          </p:cNvPr>
          <p:cNvSpPr txBox="1"/>
          <p:nvPr/>
        </p:nvSpPr>
        <p:spPr>
          <a:xfrm>
            <a:off x="4860482" y="875450"/>
            <a:ext cx="2781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1F497D">
                    <a:lumMod val="60000"/>
                    <a:lumOff val="40000"/>
                  </a:srgbClr>
                </a:solidFill>
                <a:effectLst/>
                <a:uLnTx/>
                <a:uFillTx/>
                <a:latin typeface="Calibri" panose="020F0502020204030204"/>
                <a:ea typeface="+mn-ea"/>
                <a:cs typeface="+mn-cs"/>
              </a:rPr>
              <a:t>‘Truth‘ – fixed but unknown</a:t>
            </a:r>
          </a:p>
        </p:txBody>
      </p:sp>
      <p:cxnSp>
        <p:nvCxnSpPr>
          <p:cNvPr id="18" name="Straight Arrow Connector 17">
            <a:extLst>
              <a:ext uri="{FF2B5EF4-FFF2-40B4-BE49-F238E27FC236}">
                <a16:creationId xmlns:a16="http://schemas.microsoft.com/office/drawing/2014/main" id="{1ADC0DE2-85A8-C60F-A158-ED06515713EC}"/>
              </a:ext>
            </a:extLst>
          </p:cNvPr>
          <p:cNvCxnSpPr>
            <a:cxnSpLocks/>
          </p:cNvCxnSpPr>
          <p:nvPr/>
        </p:nvCxnSpPr>
        <p:spPr>
          <a:xfrm>
            <a:off x="2891519" y="1949705"/>
            <a:ext cx="1170430" cy="3213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7" name="TextBox 46">
            <a:extLst>
              <a:ext uri="{FF2B5EF4-FFF2-40B4-BE49-F238E27FC236}">
                <a16:creationId xmlns:a16="http://schemas.microsoft.com/office/drawing/2014/main" id="{4F56D1F7-65AE-2F9E-2687-509312B04996}"/>
              </a:ext>
            </a:extLst>
          </p:cNvPr>
          <p:cNvSpPr txBox="1"/>
          <p:nvPr/>
        </p:nvSpPr>
        <p:spPr>
          <a:xfrm>
            <a:off x="208708" y="1640652"/>
            <a:ext cx="358264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C0504D"/>
                </a:solidFill>
                <a:effectLst/>
                <a:uLnTx/>
                <a:uFillTx/>
                <a:latin typeface="Calibri" panose="020F0502020204030204"/>
                <a:ea typeface="+mn-ea"/>
                <a:cs typeface="+mn-cs"/>
              </a:rPr>
              <a:t>Study estimates (observed, random)</a:t>
            </a:r>
          </a:p>
        </p:txBody>
      </p:sp>
      <p:sp>
        <p:nvSpPr>
          <p:cNvPr id="3" name="Oval 2">
            <a:extLst>
              <a:ext uri="{FF2B5EF4-FFF2-40B4-BE49-F238E27FC236}">
                <a16:creationId xmlns:a16="http://schemas.microsoft.com/office/drawing/2014/main" id="{D737B26D-3FC9-FD9B-347A-C84105206080}"/>
              </a:ext>
            </a:extLst>
          </p:cNvPr>
          <p:cNvSpPr/>
          <p:nvPr/>
        </p:nvSpPr>
        <p:spPr>
          <a:xfrm>
            <a:off x="4772902" y="2210249"/>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E37FDE9F-B3EE-04A4-29F0-4CADDF2E09FA}"/>
              </a:ext>
            </a:extLst>
          </p:cNvPr>
          <p:cNvSpPr/>
          <p:nvPr/>
        </p:nvSpPr>
        <p:spPr>
          <a:xfrm>
            <a:off x="4406046" y="2210249"/>
            <a:ext cx="181015" cy="24312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D58A8F35-CB61-FE92-8488-0D60760E7D71}"/>
              </a:ext>
            </a:extLst>
          </p:cNvPr>
          <p:cNvCxnSpPr>
            <a:cxnSpLocks/>
            <a:endCxn id="6" idx="7"/>
          </p:cNvCxnSpPr>
          <p:nvPr/>
        </p:nvCxnSpPr>
        <p:spPr>
          <a:xfrm flipH="1">
            <a:off x="4701505" y="1313954"/>
            <a:ext cx="480960" cy="925240"/>
          </a:xfrm>
          <a:prstGeom prst="straightConnector1">
            <a:avLst/>
          </a:prstGeom>
          <a:ln>
            <a:solidFill>
              <a:schemeClr val="bg2">
                <a:lumMod val="60000"/>
                <a:lumOff val="40000"/>
              </a:schemeClr>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09446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51" grpId="0" animBg="1"/>
      <p:bldP spid="52" grpId="0" animBg="1"/>
      <p:bldP spid="53" grpId="0" animBg="1"/>
      <p:bldP spid="54" grpId="0" animBg="1"/>
      <p:bldP spid="55" grpId="0" animBg="1"/>
      <p:bldP spid="56" grpId="0" animBg="1"/>
      <p:bldP spid="57" grpId="0" animBg="1"/>
      <p:bldP spid="58" grpId="0" animBg="1"/>
      <p:bldP spid="4" grpId="0"/>
      <p:bldP spid="10" grpId="0"/>
      <p:bldP spid="16" grpId="0"/>
      <p:bldP spid="47" grpId="0"/>
      <p:bldP spid="3"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E6C826-F6D5-2717-922F-C7D8C8C3593B}"/>
              </a:ext>
            </a:extLst>
          </p:cNvPr>
          <p:cNvSpPr>
            <a:spLocks noGrp="1"/>
          </p:cNvSpPr>
          <p:nvPr>
            <p:ph type="title"/>
          </p:nvPr>
        </p:nvSpPr>
        <p:spPr/>
        <p:txBody>
          <a:bodyPr/>
          <a:lstStyle/>
          <a:p>
            <a:r>
              <a:rPr lang="en-GB"/>
              <a:t>Bias and variance from nuisance</a:t>
            </a:r>
            <a:r>
              <a:rPr lang="en-GB" dirty="0"/>
              <a:t> factors</a:t>
            </a:r>
          </a:p>
        </p:txBody>
      </p:sp>
      <p:sp>
        <p:nvSpPr>
          <p:cNvPr id="5" name="Text Placeholder 4">
            <a:extLst>
              <a:ext uri="{FF2B5EF4-FFF2-40B4-BE49-F238E27FC236}">
                <a16:creationId xmlns:a16="http://schemas.microsoft.com/office/drawing/2014/main" id="{BCF45F02-F749-1B8B-9425-A475D2A943D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49394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D2ED6F5-D237-4D1D-7C0E-43E5857EF99E}"/>
              </a:ext>
            </a:extLst>
          </p:cNvPr>
          <p:cNvPicPr>
            <a:picLocks noChangeAspect="1"/>
          </p:cNvPicPr>
          <p:nvPr/>
        </p:nvPicPr>
        <p:blipFill>
          <a:blip r:embed="rId2"/>
          <a:stretch>
            <a:fillRect/>
          </a:stretch>
        </p:blipFill>
        <p:spPr>
          <a:xfrm>
            <a:off x="1095854" y="1493045"/>
            <a:ext cx="9828819" cy="4304773"/>
          </a:xfrm>
          <a:prstGeom prst="rect">
            <a:avLst/>
          </a:prstGeom>
        </p:spPr>
      </p:pic>
    </p:spTree>
    <p:extLst>
      <p:ext uri="{BB962C8B-B14F-4D97-AF65-F5344CB8AC3E}">
        <p14:creationId xmlns:p14="http://schemas.microsoft.com/office/powerpoint/2010/main" val="1981351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A43B-5A28-5846-35F0-FBFE2478E766}"/>
              </a:ext>
            </a:extLst>
          </p:cNvPr>
          <p:cNvSpPr>
            <a:spLocks noGrp="1"/>
          </p:cNvSpPr>
          <p:nvPr>
            <p:ph type="title"/>
          </p:nvPr>
        </p:nvSpPr>
        <p:spPr>
          <a:xfrm>
            <a:off x="426720" y="243940"/>
            <a:ext cx="10515600" cy="1325563"/>
          </a:xfrm>
        </p:spPr>
        <p:txBody>
          <a:bodyPr/>
          <a:lstStyle/>
          <a:p>
            <a:r>
              <a:rPr lang="en-GB" dirty="0"/>
              <a:t>Dealing with effects of nuisance factors</a:t>
            </a:r>
          </a:p>
        </p:txBody>
      </p:sp>
      <p:sp>
        <p:nvSpPr>
          <p:cNvPr id="3" name="Content Placeholder 2">
            <a:extLst>
              <a:ext uri="{FF2B5EF4-FFF2-40B4-BE49-F238E27FC236}">
                <a16:creationId xmlns:a16="http://schemas.microsoft.com/office/drawing/2014/main" id="{7FB6C458-0B9F-A5DE-E742-7219F518EB0D}"/>
              </a:ext>
            </a:extLst>
          </p:cNvPr>
          <p:cNvSpPr>
            <a:spLocks noGrp="1"/>
          </p:cNvSpPr>
          <p:nvPr>
            <p:ph idx="1"/>
          </p:nvPr>
        </p:nvSpPr>
        <p:spPr>
          <a:xfrm>
            <a:off x="565074" y="1402812"/>
            <a:ext cx="10515600" cy="4351338"/>
          </a:xfrm>
        </p:spPr>
        <p:txBody>
          <a:bodyPr>
            <a:normAutofit/>
          </a:bodyPr>
          <a:lstStyle/>
          <a:p>
            <a:pPr>
              <a:spcBef>
                <a:spcPts val="600"/>
              </a:spcBef>
            </a:pPr>
            <a:r>
              <a:rPr lang="en-GB" sz="2400" dirty="0"/>
              <a:t>What technical factors should we consider?</a:t>
            </a:r>
          </a:p>
          <a:p>
            <a:pPr>
              <a:spcBef>
                <a:spcPts val="600"/>
              </a:spcBef>
            </a:pPr>
            <a:r>
              <a:rPr lang="en-GB" sz="2400" dirty="0"/>
              <a:t>What technical factors might affect the outcome measure?</a:t>
            </a:r>
          </a:p>
          <a:p>
            <a:pPr>
              <a:spcBef>
                <a:spcPts val="600"/>
              </a:spcBef>
            </a:pPr>
            <a:r>
              <a:rPr lang="en-GB" sz="2400" dirty="0"/>
              <a:t>How do we deal with them?</a:t>
            </a:r>
          </a:p>
          <a:p>
            <a:pPr>
              <a:spcBef>
                <a:spcPts val="600"/>
              </a:spcBef>
            </a:pPr>
            <a:r>
              <a:rPr lang="en-GB" sz="2400" dirty="0"/>
              <a:t>What might happen if we just ignore the technical factor</a:t>
            </a:r>
          </a:p>
          <a:p>
            <a:pPr>
              <a:spcBef>
                <a:spcPts val="600"/>
              </a:spcBef>
            </a:pPr>
            <a:r>
              <a:rPr lang="en-GB" sz="2400" dirty="0"/>
              <a:t>How do we deal with technical/biological factors we don’t know about or can’t measure?</a:t>
            </a:r>
          </a:p>
          <a:p>
            <a:endParaRPr lang="en-GB" sz="2400" dirty="0"/>
          </a:p>
          <a:p>
            <a:endParaRPr lang="en-GB" sz="2400" dirty="0"/>
          </a:p>
          <a:p>
            <a:endParaRPr lang="en-GB" sz="2400" dirty="0"/>
          </a:p>
        </p:txBody>
      </p:sp>
      <p:graphicFrame>
        <p:nvGraphicFramePr>
          <p:cNvPr id="4" name="Content Placeholder 6">
            <a:extLst>
              <a:ext uri="{FF2B5EF4-FFF2-40B4-BE49-F238E27FC236}">
                <a16:creationId xmlns:a16="http://schemas.microsoft.com/office/drawing/2014/main" id="{468570FD-E69B-3078-C2C7-BE66ED4E0AF2}"/>
              </a:ext>
            </a:extLst>
          </p:cNvPr>
          <p:cNvGraphicFramePr>
            <a:graphicFrameLocks/>
          </p:cNvGraphicFramePr>
          <p:nvPr>
            <p:extLst>
              <p:ext uri="{D42A27DB-BD31-4B8C-83A1-F6EECF244321}">
                <p14:modId xmlns:p14="http://schemas.microsoft.com/office/powerpoint/2010/main" val="3803971838"/>
              </p:ext>
            </p:extLst>
          </p:nvPr>
        </p:nvGraphicFramePr>
        <p:xfrm>
          <a:off x="6325701" y="4566122"/>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B</a:t>
                      </a:r>
                    </a:p>
                  </a:txBody>
                  <a:tcPr/>
                </a:tc>
                <a:tc>
                  <a:txBody>
                    <a:bodyPr/>
                    <a:lstStyle/>
                    <a:p>
                      <a:r>
                        <a:rPr lang="en-GB" dirty="0"/>
                        <a:t>B</a:t>
                      </a:r>
                    </a:p>
                  </a:txBody>
                  <a:tcPr/>
                </a:tc>
                <a:tc>
                  <a:txBody>
                    <a:bodyPr/>
                    <a:lstStyle/>
                    <a:p>
                      <a:r>
                        <a:rPr lang="en-GB" dirty="0"/>
                        <a:t>B</a:t>
                      </a:r>
                    </a:p>
                  </a:txBody>
                  <a:tcPr/>
                </a:tc>
                <a:tc>
                  <a:txBody>
                    <a:bodyPr/>
                    <a:lstStyle/>
                    <a:p>
                      <a:r>
                        <a:rPr lang="en-GB" dirty="0"/>
                        <a:t>B</a:t>
                      </a:r>
                    </a:p>
                  </a:txBody>
                  <a:tcPr/>
                </a:tc>
                <a:extLst>
                  <a:ext uri="{0D108BD9-81ED-4DB2-BD59-A6C34878D82A}">
                    <a16:rowId xmlns:a16="http://schemas.microsoft.com/office/drawing/2014/main" val="377676530"/>
                  </a:ext>
                </a:extLst>
              </a:tr>
              <a:tr h="464354">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B</a:t>
                      </a:r>
                    </a:p>
                  </a:txBody>
                  <a:tcPr/>
                </a:tc>
                <a:tc>
                  <a:txBody>
                    <a:bodyPr/>
                    <a:lstStyle/>
                    <a:p>
                      <a:r>
                        <a:rPr lang="en-GB" dirty="0"/>
                        <a:t>B</a:t>
                      </a:r>
                    </a:p>
                  </a:txBody>
                  <a:tcPr/>
                </a:tc>
                <a:tc>
                  <a:txBody>
                    <a:bodyPr/>
                    <a:lstStyle/>
                    <a:p>
                      <a:r>
                        <a:rPr lang="en-GB" dirty="0"/>
                        <a:t>B</a:t>
                      </a:r>
                    </a:p>
                  </a:txBody>
                  <a:tcPr/>
                </a:tc>
                <a:tc>
                  <a:txBody>
                    <a:bodyPr/>
                    <a:lstStyle/>
                    <a:p>
                      <a:r>
                        <a:rPr lang="en-GB" dirty="0"/>
                        <a:t>B</a:t>
                      </a:r>
                    </a:p>
                  </a:txBody>
                  <a:tcPr/>
                </a:tc>
                <a:extLst>
                  <a:ext uri="{0D108BD9-81ED-4DB2-BD59-A6C34878D82A}">
                    <a16:rowId xmlns:a16="http://schemas.microsoft.com/office/drawing/2014/main" val="692024858"/>
                  </a:ext>
                </a:extLst>
              </a:tr>
            </a:tbl>
          </a:graphicData>
        </a:graphic>
      </p:graphicFrame>
      <p:cxnSp>
        <p:nvCxnSpPr>
          <p:cNvPr id="5" name="Straight Arrow Connector 4">
            <a:extLst>
              <a:ext uri="{FF2B5EF4-FFF2-40B4-BE49-F238E27FC236}">
                <a16:creationId xmlns:a16="http://schemas.microsoft.com/office/drawing/2014/main" id="{7BCCDA17-75B8-3DE9-6A2D-600A698355F9}"/>
              </a:ext>
            </a:extLst>
          </p:cNvPr>
          <p:cNvCxnSpPr/>
          <p:nvPr/>
        </p:nvCxnSpPr>
        <p:spPr>
          <a:xfrm>
            <a:off x="6325701" y="5645347"/>
            <a:ext cx="429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F237FF-AC2F-91CD-3475-0789E5248882}"/>
              </a:ext>
            </a:extLst>
          </p:cNvPr>
          <p:cNvSpPr txBox="1"/>
          <p:nvPr/>
        </p:nvSpPr>
        <p:spPr>
          <a:xfrm>
            <a:off x="7621043" y="4196789"/>
            <a:ext cx="1965218" cy="369332"/>
          </a:xfrm>
          <a:prstGeom prst="rect">
            <a:avLst/>
          </a:prstGeom>
          <a:noFill/>
        </p:spPr>
        <p:txBody>
          <a:bodyPr wrap="none" rtlCol="0">
            <a:spAutoFit/>
          </a:bodyPr>
          <a:lstStyle/>
          <a:p>
            <a:r>
              <a:rPr lang="en-GB" dirty="0"/>
              <a:t>Greenhouse layout</a:t>
            </a:r>
          </a:p>
        </p:txBody>
      </p:sp>
      <p:sp>
        <p:nvSpPr>
          <p:cNvPr id="7" name="TextBox 6">
            <a:extLst>
              <a:ext uri="{FF2B5EF4-FFF2-40B4-BE49-F238E27FC236}">
                <a16:creationId xmlns:a16="http://schemas.microsoft.com/office/drawing/2014/main" id="{8D04DA52-C9DA-E005-1F7B-0BA9EC60A6F0}"/>
              </a:ext>
            </a:extLst>
          </p:cNvPr>
          <p:cNvSpPr txBox="1"/>
          <p:nvPr/>
        </p:nvSpPr>
        <p:spPr>
          <a:xfrm>
            <a:off x="7089665" y="5644743"/>
            <a:ext cx="3220562" cy="369332"/>
          </a:xfrm>
          <a:prstGeom prst="rect">
            <a:avLst/>
          </a:prstGeom>
          <a:noFill/>
        </p:spPr>
        <p:txBody>
          <a:bodyPr wrap="none" rtlCol="0">
            <a:spAutoFit/>
          </a:bodyPr>
          <a:lstStyle/>
          <a:p>
            <a:r>
              <a:rPr lang="en-GB" i="1"/>
              <a:t>Suspected temperature</a:t>
            </a:r>
            <a:r>
              <a:rPr lang="en-GB" i="1" dirty="0"/>
              <a:t> gradient</a:t>
            </a:r>
          </a:p>
        </p:txBody>
      </p:sp>
      <p:sp>
        <p:nvSpPr>
          <p:cNvPr id="9" name="TextBox 8">
            <a:extLst>
              <a:ext uri="{FF2B5EF4-FFF2-40B4-BE49-F238E27FC236}">
                <a16:creationId xmlns:a16="http://schemas.microsoft.com/office/drawing/2014/main" id="{9D6E64F8-D5E6-1057-0585-F58DE29F3F50}"/>
              </a:ext>
            </a:extLst>
          </p:cNvPr>
          <p:cNvSpPr txBox="1"/>
          <p:nvPr/>
        </p:nvSpPr>
        <p:spPr>
          <a:xfrm>
            <a:off x="830250" y="4196789"/>
            <a:ext cx="4702756" cy="2246769"/>
          </a:xfrm>
          <a:prstGeom prst="rect">
            <a:avLst/>
          </a:prstGeom>
          <a:noFill/>
        </p:spPr>
        <p:txBody>
          <a:bodyPr wrap="square">
            <a:spAutoFit/>
          </a:bodyPr>
          <a:lstStyle/>
          <a:p>
            <a:r>
              <a:rPr lang="en-GB" sz="2000" dirty="0" err="1">
                <a:latin typeface="MV Boli" panose="02000500030200090000" pitchFamily="2" charset="0"/>
                <a:cs typeface="MV Boli" panose="02000500030200090000" pitchFamily="2" charset="0"/>
              </a:rPr>
              <a:t>Eg</a:t>
            </a:r>
            <a:r>
              <a:rPr lang="en-GB" sz="2000" dirty="0">
                <a:latin typeface="MV Boli" panose="02000500030200090000" pitchFamily="2" charset="0"/>
                <a:cs typeface="MV Boli" panose="02000500030200090000" pitchFamily="2" charset="0"/>
              </a:rPr>
              <a:t> – suppose we </a:t>
            </a:r>
            <a:r>
              <a:rPr lang="en-GB" sz="2000" b="1" dirty="0">
                <a:latin typeface="MV Boli" panose="02000500030200090000" pitchFamily="2" charset="0"/>
                <a:cs typeface="MV Boli" panose="02000500030200090000" pitchFamily="2" charset="0"/>
              </a:rPr>
              <a:t>know </a:t>
            </a:r>
            <a:r>
              <a:rPr lang="en-GB" sz="2000" dirty="0">
                <a:latin typeface="MV Boli" panose="02000500030200090000" pitchFamily="2" charset="0"/>
                <a:cs typeface="MV Boli" panose="02000500030200090000" pitchFamily="2" charset="0"/>
              </a:rPr>
              <a:t>that temperature is important for plant growth</a:t>
            </a:r>
          </a:p>
          <a:p>
            <a:endParaRPr lang="en-GB" sz="2000" dirty="0">
              <a:latin typeface="MV Boli" panose="02000500030200090000" pitchFamily="2" charset="0"/>
              <a:cs typeface="MV Boli" panose="02000500030200090000" pitchFamily="2" charset="0"/>
            </a:endParaRPr>
          </a:p>
          <a:p>
            <a:r>
              <a:rPr lang="en-GB" sz="2000" dirty="0">
                <a:latin typeface="MV Boli" panose="02000500030200090000" pitchFamily="2" charset="0"/>
                <a:cs typeface="MV Boli" panose="02000500030200090000" pitchFamily="2" charset="0"/>
              </a:rPr>
              <a:t>So “effect of temperature” appears in our design equation</a:t>
            </a:r>
            <a:r>
              <a:rPr lang="en-GB" sz="2000" dirty="0">
                <a:latin typeface="+mj-lt"/>
                <a:cs typeface="MV Boli" panose="02000500030200090000" pitchFamily="2" charset="0"/>
              </a:rPr>
              <a:t>.</a:t>
            </a:r>
            <a:r>
              <a:rPr lang="en-GB" sz="2000" dirty="0">
                <a:latin typeface="MV Boli" panose="02000500030200090000" pitchFamily="2" charset="0"/>
                <a:cs typeface="MV Boli" panose="02000500030200090000" pitchFamily="2" charset="0"/>
              </a:rPr>
              <a:t>  How should we deal with this?</a:t>
            </a:r>
          </a:p>
        </p:txBody>
      </p:sp>
    </p:spTree>
    <p:extLst>
      <p:ext uri="{BB962C8B-B14F-4D97-AF65-F5344CB8AC3E}">
        <p14:creationId xmlns:p14="http://schemas.microsoft.com/office/powerpoint/2010/main" val="4007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BCB8-94A6-C565-AED7-01D1BAABC3D8}"/>
              </a:ext>
            </a:extLst>
          </p:cNvPr>
          <p:cNvSpPr>
            <a:spLocks noGrp="1"/>
          </p:cNvSpPr>
          <p:nvPr>
            <p:ph type="title"/>
          </p:nvPr>
        </p:nvSpPr>
        <p:spPr/>
        <p:txBody>
          <a:bodyPr/>
          <a:lstStyle/>
          <a:p>
            <a:r>
              <a:rPr lang="en-GB"/>
              <a:t>Dealing with technical and biological factors</a:t>
            </a:r>
            <a:endParaRPr lang="en-GB" dirty="0"/>
          </a:p>
        </p:txBody>
      </p:sp>
      <p:sp>
        <p:nvSpPr>
          <p:cNvPr id="3" name="Content Placeholder 2">
            <a:extLst>
              <a:ext uri="{FF2B5EF4-FFF2-40B4-BE49-F238E27FC236}">
                <a16:creationId xmlns:a16="http://schemas.microsoft.com/office/drawing/2014/main" id="{B2A23E88-C224-0F45-A44F-70D2D7348895}"/>
              </a:ext>
            </a:extLst>
          </p:cNvPr>
          <p:cNvSpPr>
            <a:spLocks noGrp="1"/>
          </p:cNvSpPr>
          <p:nvPr>
            <p:ph idx="1"/>
          </p:nvPr>
        </p:nvSpPr>
        <p:spPr/>
        <p:txBody>
          <a:bodyPr>
            <a:normAutofit/>
          </a:bodyPr>
          <a:lstStyle/>
          <a:p>
            <a:pPr marL="514350" indent="-514350">
              <a:buFont typeface="+mj-lt"/>
              <a:buAutoNum type="arabicPeriod"/>
            </a:pPr>
            <a:r>
              <a:rPr lang="en-GB" b="1" dirty="0"/>
              <a:t>Homogeneity </a:t>
            </a:r>
          </a:p>
          <a:p>
            <a:pPr marL="457200" lvl="1" indent="0">
              <a:buNone/>
            </a:pPr>
            <a:r>
              <a:rPr lang="en-GB" dirty="0"/>
              <a:t>	hold temperature constant </a:t>
            </a:r>
            <a:br>
              <a:rPr lang="en-GB" dirty="0"/>
            </a:br>
            <a:r>
              <a:rPr lang="en-GB" dirty="0"/>
              <a:t>	(may be impractical, lose generalisability. Could work for species or sex)</a:t>
            </a:r>
          </a:p>
          <a:p>
            <a:pPr marL="514350" indent="-514350">
              <a:buFont typeface="+mj-lt"/>
              <a:buAutoNum type="arabicPeriod"/>
            </a:pPr>
            <a:r>
              <a:rPr lang="en-GB" b="1" dirty="0"/>
              <a:t>Matching / Blocking </a:t>
            </a:r>
          </a:p>
          <a:p>
            <a:pPr marL="457200" lvl="1" indent="0">
              <a:buNone/>
            </a:pPr>
            <a:r>
              <a:rPr lang="en-GB" dirty="0"/>
              <a:t>	ensure you have comparisons between units grown at equal temperature</a:t>
            </a:r>
          </a:p>
          <a:p>
            <a:pPr marL="514350" indent="-514350">
              <a:buFont typeface="+mj-lt"/>
              <a:buAutoNum type="arabicPeriod"/>
            </a:pPr>
            <a:r>
              <a:rPr lang="en-GB" b="1" dirty="0"/>
              <a:t>Statistical control</a:t>
            </a:r>
          </a:p>
          <a:p>
            <a:pPr marL="457200" lvl="1" indent="0">
              <a:buNone/>
            </a:pPr>
            <a:r>
              <a:rPr lang="en-GB" dirty="0"/>
              <a:t>	record and control for temperature differences in analysis</a:t>
            </a:r>
          </a:p>
          <a:p>
            <a:pPr marL="514350" indent="-514350">
              <a:buFont typeface="+mj-lt"/>
              <a:buAutoNum type="arabicPeriod"/>
            </a:pPr>
            <a:r>
              <a:rPr lang="en-GB" b="1" dirty="0"/>
              <a:t>Randomisation </a:t>
            </a:r>
          </a:p>
          <a:p>
            <a:pPr marL="457200" lvl="1" indent="0">
              <a:buNone/>
            </a:pPr>
            <a:r>
              <a:rPr lang="en-GB" dirty="0"/>
              <a:t>	assign plants randomly to ensure temps equal on average </a:t>
            </a:r>
            <a:br>
              <a:rPr lang="en-GB" dirty="0"/>
            </a:br>
            <a:r>
              <a:rPr lang="en-GB" dirty="0"/>
              <a:t>	(works even for unmeasured factors!)</a:t>
            </a:r>
          </a:p>
          <a:p>
            <a:endParaRPr lang="en-GB" dirty="0"/>
          </a:p>
        </p:txBody>
      </p:sp>
    </p:spTree>
    <p:extLst>
      <p:ext uri="{BB962C8B-B14F-4D97-AF65-F5344CB8AC3E}">
        <p14:creationId xmlns:p14="http://schemas.microsoft.com/office/powerpoint/2010/main" val="1831070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BFE3-5091-1D15-6F13-AEB0D67948E4}"/>
              </a:ext>
            </a:extLst>
          </p:cNvPr>
          <p:cNvSpPr>
            <a:spLocks noGrp="1"/>
          </p:cNvSpPr>
          <p:nvPr>
            <p:ph type="title"/>
          </p:nvPr>
        </p:nvSpPr>
        <p:spPr>
          <a:xfrm>
            <a:off x="366022" y="-53961"/>
            <a:ext cx="10515600" cy="1325563"/>
          </a:xfrm>
        </p:spPr>
        <p:txBody>
          <a:bodyPr/>
          <a:lstStyle/>
          <a:p>
            <a:r>
              <a:rPr lang="en-GB" dirty="0"/>
              <a:t>Different designs</a:t>
            </a:r>
          </a:p>
        </p:txBody>
      </p:sp>
      <p:graphicFrame>
        <p:nvGraphicFramePr>
          <p:cNvPr id="7" name="Content Placeholder 6">
            <a:extLst>
              <a:ext uri="{FF2B5EF4-FFF2-40B4-BE49-F238E27FC236}">
                <a16:creationId xmlns:a16="http://schemas.microsoft.com/office/drawing/2014/main" id="{4CF10B75-7D25-CAEE-A33B-CE6E6C9118E4}"/>
              </a:ext>
            </a:extLst>
          </p:cNvPr>
          <p:cNvGraphicFramePr>
            <a:graphicFrameLocks noGrp="1"/>
          </p:cNvGraphicFramePr>
          <p:nvPr>
            <p:ph idx="1"/>
            <p:extLst>
              <p:ext uri="{D42A27DB-BD31-4B8C-83A1-F6EECF244321}">
                <p14:modId xmlns:p14="http://schemas.microsoft.com/office/powerpoint/2010/main" val="3175482796"/>
              </p:ext>
            </p:extLst>
          </p:nvPr>
        </p:nvGraphicFramePr>
        <p:xfrm>
          <a:off x="1345308" y="2078667"/>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B</a:t>
                      </a:r>
                    </a:p>
                  </a:txBody>
                  <a:tcPr/>
                </a:tc>
                <a:tc>
                  <a:txBody>
                    <a:bodyPr/>
                    <a:lstStyle/>
                    <a:p>
                      <a:r>
                        <a:rPr lang="en-GB" dirty="0"/>
                        <a:t>B</a:t>
                      </a:r>
                    </a:p>
                  </a:txBody>
                  <a:tcPr/>
                </a:tc>
                <a:tc>
                  <a:txBody>
                    <a:bodyPr/>
                    <a:lstStyle/>
                    <a:p>
                      <a:r>
                        <a:rPr lang="en-GB" dirty="0"/>
                        <a:t>B</a:t>
                      </a:r>
                    </a:p>
                  </a:txBody>
                  <a:tcPr/>
                </a:tc>
                <a:tc>
                  <a:txBody>
                    <a:bodyPr/>
                    <a:lstStyle/>
                    <a:p>
                      <a:r>
                        <a:rPr lang="en-GB" dirty="0"/>
                        <a:t>B</a:t>
                      </a:r>
                    </a:p>
                  </a:txBody>
                  <a:tcPr/>
                </a:tc>
                <a:extLst>
                  <a:ext uri="{0D108BD9-81ED-4DB2-BD59-A6C34878D82A}">
                    <a16:rowId xmlns:a16="http://schemas.microsoft.com/office/drawing/2014/main" val="377676530"/>
                  </a:ext>
                </a:extLst>
              </a:tr>
              <a:tr h="464354">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B</a:t>
                      </a:r>
                    </a:p>
                  </a:txBody>
                  <a:tcPr/>
                </a:tc>
                <a:tc>
                  <a:txBody>
                    <a:bodyPr/>
                    <a:lstStyle/>
                    <a:p>
                      <a:r>
                        <a:rPr lang="en-GB" dirty="0"/>
                        <a:t>B</a:t>
                      </a:r>
                    </a:p>
                  </a:txBody>
                  <a:tcPr/>
                </a:tc>
                <a:tc>
                  <a:txBody>
                    <a:bodyPr/>
                    <a:lstStyle/>
                    <a:p>
                      <a:r>
                        <a:rPr lang="en-GB" dirty="0"/>
                        <a:t>B</a:t>
                      </a:r>
                    </a:p>
                  </a:txBody>
                  <a:tcPr/>
                </a:tc>
                <a:tc>
                  <a:txBody>
                    <a:bodyPr/>
                    <a:lstStyle/>
                    <a:p>
                      <a:r>
                        <a:rPr lang="en-GB" dirty="0"/>
                        <a:t>B</a:t>
                      </a:r>
                    </a:p>
                  </a:txBody>
                  <a:tcPr/>
                </a:tc>
                <a:extLst>
                  <a:ext uri="{0D108BD9-81ED-4DB2-BD59-A6C34878D82A}">
                    <a16:rowId xmlns:a16="http://schemas.microsoft.com/office/drawing/2014/main" val="692024858"/>
                  </a:ext>
                </a:extLst>
              </a:tr>
            </a:tbl>
          </a:graphicData>
        </a:graphic>
      </p:graphicFrame>
      <p:sp>
        <p:nvSpPr>
          <p:cNvPr id="9" name="TextBox 8">
            <a:extLst>
              <a:ext uri="{FF2B5EF4-FFF2-40B4-BE49-F238E27FC236}">
                <a16:creationId xmlns:a16="http://schemas.microsoft.com/office/drawing/2014/main" id="{8ADF95E5-70FD-B016-57BD-46367FFA4E14}"/>
              </a:ext>
            </a:extLst>
          </p:cNvPr>
          <p:cNvSpPr txBox="1"/>
          <p:nvPr/>
        </p:nvSpPr>
        <p:spPr>
          <a:xfrm>
            <a:off x="385889" y="2124706"/>
            <a:ext cx="760914" cy="369332"/>
          </a:xfrm>
          <a:prstGeom prst="rect">
            <a:avLst/>
          </a:prstGeom>
          <a:noFill/>
        </p:spPr>
        <p:txBody>
          <a:bodyPr wrap="none" rtlCol="0">
            <a:spAutoFit/>
          </a:bodyPr>
          <a:lstStyle/>
          <a:p>
            <a:r>
              <a:rPr lang="en-GB" dirty="0"/>
              <a:t>Row 1</a:t>
            </a:r>
          </a:p>
        </p:txBody>
      </p:sp>
      <p:sp>
        <p:nvSpPr>
          <p:cNvPr id="10" name="TextBox 9">
            <a:extLst>
              <a:ext uri="{FF2B5EF4-FFF2-40B4-BE49-F238E27FC236}">
                <a16:creationId xmlns:a16="http://schemas.microsoft.com/office/drawing/2014/main" id="{3A4514B0-2496-D82B-A0BA-4F9CBD0DF44F}"/>
              </a:ext>
            </a:extLst>
          </p:cNvPr>
          <p:cNvSpPr txBox="1"/>
          <p:nvPr/>
        </p:nvSpPr>
        <p:spPr>
          <a:xfrm>
            <a:off x="385889" y="2605044"/>
            <a:ext cx="760914" cy="369332"/>
          </a:xfrm>
          <a:prstGeom prst="rect">
            <a:avLst/>
          </a:prstGeom>
          <a:noFill/>
        </p:spPr>
        <p:txBody>
          <a:bodyPr wrap="none" rtlCol="0">
            <a:spAutoFit/>
          </a:bodyPr>
          <a:lstStyle/>
          <a:p>
            <a:r>
              <a:rPr lang="en-GB" dirty="0"/>
              <a:t>Row 2</a:t>
            </a:r>
          </a:p>
        </p:txBody>
      </p:sp>
      <p:sp>
        <p:nvSpPr>
          <p:cNvPr id="4" name="TextBox 3">
            <a:extLst>
              <a:ext uri="{FF2B5EF4-FFF2-40B4-BE49-F238E27FC236}">
                <a16:creationId xmlns:a16="http://schemas.microsoft.com/office/drawing/2014/main" id="{72DF773D-019D-C9D1-EE80-750048DCB594}"/>
              </a:ext>
            </a:extLst>
          </p:cNvPr>
          <p:cNvSpPr txBox="1"/>
          <p:nvPr/>
        </p:nvSpPr>
        <p:spPr>
          <a:xfrm>
            <a:off x="385889" y="3602283"/>
            <a:ext cx="760914" cy="369332"/>
          </a:xfrm>
          <a:prstGeom prst="rect">
            <a:avLst/>
          </a:prstGeom>
          <a:noFill/>
        </p:spPr>
        <p:txBody>
          <a:bodyPr wrap="none" rtlCol="0">
            <a:spAutoFit/>
          </a:bodyPr>
          <a:lstStyle/>
          <a:p>
            <a:r>
              <a:rPr lang="en-GB" dirty="0"/>
              <a:t>Row 1</a:t>
            </a:r>
          </a:p>
        </p:txBody>
      </p:sp>
      <p:sp>
        <p:nvSpPr>
          <p:cNvPr id="5" name="TextBox 4">
            <a:extLst>
              <a:ext uri="{FF2B5EF4-FFF2-40B4-BE49-F238E27FC236}">
                <a16:creationId xmlns:a16="http://schemas.microsoft.com/office/drawing/2014/main" id="{D8316BEE-D11F-D307-1D56-14832ED1878E}"/>
              </a:ext>
            </a:extLst>
          </p:cNvPr>
          <p:cNvSpPr txBox="1"/>
          <p:nvPr/>
        </p:nvSpPr>
        <p:spPr>
          <a:xfrm>
            <a:off x="385889" y="4082621"/>
            <a:ext cx="760914" cy="369332"/>
          </a:xfrm>
          <a:prstGeom prst="rect">
            <a:avLst/>
          </a:prstGeom>
          <a:noFill/>
        </p:spPr>
        <p:txBody>
          <a:bodyPr wrap="none" rtlCol="0">
            <a:spAutoFit/>
          </a:bodyPr>
          <a:lstStyle/>
          <a:p>
            <a:r>
              <a:rPr lang="en-GB" dirty="0"/>
              <a:t>Row 2</a:t>
            </a:r>
          </a:p>
        </p:txBody>
      </p:sp>
      <p:sp>
        <p:nvSpPr>
          <p:cNvPr id="6" name="TextBox 5">
            <a:extLst>
              <a:ext uri="{FF2B5EF4-FFF2-40B4-BE49-F238E27FC236}">
                <a16:creationId xmlns:a16="http://schemas.microsoft.com/office/drawing/2014/main" id="{FE9696CB-F477-D271-E83F-507C4622009D}"/>
              </a:ext>
            </a:extLst>
          </p:cNvPr>
          <p:cNvSpPr txBox="1"/>
          <p:nvPr/>
        </p:nvSpPr>
        <p:spPr>
          <a:xfrm>
            <a:off x="457743" y="5227847"/>
            <a:ext cx="760914" cy="369332"/>
          </a:xfrm>
          <a:prstGeom prst="rect">
            <a:avLst/>
          </a:prstGeom>
          <a:noFill/>
        </p:spPr>
        <p:txBody>
          <a:bodyPr wrap="none" rtlCol="0">
            <a:spAutoFit/>
          </a:bodyPr>
          <a:lstStyle/>
          <a:p>
            <a:r>
              <a:rPr lang="en-GB" dirty="0"/>
              <a:t>Row 1</a:t>
            </a:r>
          </a:p>
        </p:txBody>
      </p:sp>
      <p:sp>
        <p:nvSpPr>
          <p:cNvPr id="8" name="TextBox 7">
            <a:extLst>
              <a:ext uri="{FF2B5EF4-FFF2-40B4-BE49-F238E27FC236}">
                <a16:creationId xmlns:a16="http://schemas.microsoft.com/office/drawing/2014/main" id="{198D4471-7BD0-D23D-8A5D-ECF594BE08C0}"/>
              </a:ext>
            </a:extLst>
          </p:cNvPr>
          <p:cNvSpPr txBox="1"/>
          <p:nvPr/>
        </p:nvSpPr>
        <p:spPr>
          <a:xfrm>
            <a:off x="457743" y="5708185"/>
            <a:ext cx="760914" cy="369332"/>
          </a:xfrm>
          <a:prstGeom prst="rect">
            <a:avLst/>
          </a:prstGeom>
          <a:noFill/>
        </p:spPr>
        <p:txBody>
          <a:bodyPr wrap="none" rtlCol="0">
            <a:spAutoFit/>
          </a:bodyPr>
          <a:lstStyle/>
          <a:p>
            <a:r>
              <a:rPr lang="en-GB" dirty="0"/>
              <a:t>Row 2</a:t>
            </a:r>
          </a:p>
        </p:txBody>
      </p:sp>
      <p:graphicFrame>
        <p:nvGraphicFramePr>
          <p:cNvPr id="13" name="Content Placeholder 6">
            <a:extLst>
              <a:ext uri="{FF2B5EF4-FFF2-40B4-BE49-F238E27FC236}">
                <a16:creationId xmlns:a16="http://schemas.microsoft.com/office/drawing/2014/main" id="{48252CE8-C689-20D5-248C-4E470C8DEECF}"/>
              </a:ext>
            </a:extLst>
          </p:cNvPr>
          <p:cNvGraphicFramePr>
            <a:graphicFrameLocks/>
          </p:cNvGraphicFramePr>
          <p:nvPr>
            <p:extLst>
              <p:ext uri="{D42A27DB-BD31-4B8C-83A1-F6EECF244321}">
                <p14:modId xmlns:p14="http://schemas.microsoft.com/office/powerpoint/2010/main" val="1161796009"/>
              </p:ext>
            </p:extLst>
          </p:nvPr>
        </p:nvGraphicFramePr>
        <p:xfrm>
          <a:off x="1345308" y="3602283"/>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dirty="0"/>
                        <a:t>A</a:t>
                      </a:r>
                    </a:p>
                  </a:txBody>
                  <a:tcPr/>
                </a:tc>
                <a:tc>
                  <a:txBody>
                    <a:bodyPr/>
                    <a:lstStyle/>
                    <a:p>
                      <a:r>
                        <a:rPr lang="en-GB" dirty="0"/>
                        <a:t>B</a:t>
                      </a:r>
                    </a:p>
                  </a:txBody>
                  <a:tcPr/>
                </a:tc>
                <a:tc>
                  <a:txBody>
                    <a:bodyPr/>
                    <a:lstStyle/>
                    <a:p>
                      <a:r>
                        <a:rPr lang="en-GB" dirty="0"/>
                        <a:t>A</a:t>
                      </a:r>
                    </a:p>
                  </a:txBody>
                  <a:tcPr/>
                </a:tc>
                <a:tc>
                  <a:txBody>
                    <a:bodyPr/>
                    <a:lstStyle/>
                    <a:p>
                      <a:r>
                        <a:rPr lang="en-GB" dirty="0"/>
                        <a:t>B</a:t>
                      </a:r>
                    </a:p>
                  </a:txBody>
                  <a:tcPr/>
                </a:tc>
                <a:tc>
                  <a:txBody>
                    <a:bodyPr/>
                    <a:lstStyle/>
                    <a:p>
                      <a:r>
                        <a:rPr lang="en-GB" dirty="0"/>
                        <a:t>B</a:t>
                      </a:r>
                    </a:p>
                  </a:txBody>
                  <a:tcPr/>
                </a:tc>
                <a:tc>
                  <a:txBody>
                    <a:bodyPr/>
                    <a:lstStyle/>
                    <a:p>
                      <a:r>
                        <a:rPr lang="en-GB" dirty="0"/>
                        <a:t>A</a:t>
                      </a:r>
                    </a:p>
                  </a:txBody>
                  <a:tcPr/>
                </a:tc>
                <a:tc>
                  <a:txBody>
                    <a:bodyPr/>
                    <a:lstStyle/>
                    <a:p>
                      <a:r>
                        <a:rPr lang="en-GB" dirty="0"/>
                        <a:t>B</a:t>
                      </a:r>
                    </a:p>
                  </a:txBody>
                  <a:tcPr/>
                </a:tc>
                <a:tc>
                  <a:txBody>
                    <a:bodyPr/>
                    <a:lstStyle/>
                    <a:p>
                      <a:r>
                        <a:rPr lang="en-GB" dirty="0"/>
                        <a:t>B</a:t>
                      </a:r>
                    </a:p>
                  </a:txBody>
                  <a:tcPr/>
                </a:tc>
                <a:extLst>
                  <a:ext uri="{0D108BD9-81ED-4DB2-BD59-A6C34878D82A}">
                    <a16:rowId xmlns:a16="http://schemas.microsoft.com/office/drawing/2014/main" val="377676530"/>
                  </a:ext>
                </a:extLst>
              </a:tr>
              <a:tr h="464354">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B</a:t>
                      </a:r>
                    </a:p>
                  </a:txBody>
                  <a:tcPr/>
                </a:tc>
                <a:tc>
                  <a:txBody>
                    <a:bodyPr/>
                    <a:lstStyle/>
                    <a:p>
                      <a:r>
                        <a:rPr lang="en-GB" dirty="0"/>
                        <a:t>B</a:t>
                      </a:r>
                    </a:p>
                  </a:txBody>
                  <a:tcPr/>
                </a:tc>
                <a:tc>
                  <a:txBody>
                    <a:bodyPr/>
                    <a:lstStyle/>
                    <a:p>
                      <a:r>
                        <a:rPr lang="en-GB" dirty="0"/>
                        <a:t>B</a:t>
                      </a:r>
                    </a:p>
                  </a:txBody>
                  <a:tcPr/>
                </a:tc>
                <a:tc>
                  <a:txBody>
                    <a:bodyPr/>
                    <a:lstStyle/>
                    <a:p>
                      <a:r>
                        <a:rPr lang="en-GB" dirty="0"/>
                        <a:t>A</a:t>
                      </a:r>
                    </a:p>
                  </a:txBody>
                  <a:tcPr/>
                </a:tc>
                <a:extLst>
                  <a:ext uri="{0D108BD9-81ED-4DB2-BD59-A6C34878D82A}">
                    <a16:rowId xmlns:a16="http://schemas.microsoft.com/office/drawing/2014/main" val="692024858"/>
                  </a:ext>
                </a:extLst>
              </a:tr>
            </a:tbl>
          </a:graphicData>
        </a:graphic>
      </p:graphicFrame>
      <p:graphicFrame>
        <p:nvGraphicFramePr>
          <p:cNvPr id="14" name="Content Placeholder 6">
            <a:extLst>
              <a:ext uri="{FF2B5EF4-FFF2-40B4-BE49-F238E27FC236}">
                <a16:creationId xmlns:a16="http://schemas.microsoft.com/office/drawing/2014/main" id="{F7AD3CD4-A469-E89A-7349-D8177B24C0AE}"/>
              </a:ext>
            </a:extLst>
          </p:cNvPr>
          <p:cNvGraphicFramePr>
            <a:graphicFrameLocks/>
          </p:cNvGraphicFramePr>
          <p:nvPr>
            <p:extLst>
              <p:ext uri="{D42A27DB-BD31-4B8C-83A1-F6EECF244321}">
                <p14:modId xmlns:p14="http://schemas.microsoft.com/office/powerpoint/2010/main" val="1368672784"/>
              </p:ext>
            </p:extLst>
          </p:nvPr>
        </p:nvGraphicFramePr>
        <p:xfrm>
          <a:off x="1345308" y="5213321"/>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dirty="0"/>
                        <a:t>A</a:t>
                      </a:r>
                    </a:p>
                  </a:txBody>
                  <a:tcPr/>
                </a:tc>
                <a:tc>
                  <a:txBody>
                    <a:bodyPr/>
                    <a:lstStyle/>
                    <a:p>
                      <a:r>
                        <a:rPr lang="en-GB" dirty="0"/>
                        <a:t>B</a:t>
                      </a:r>
                    </a:p>
                  </a:txBody>
                  <a:tcPr/>
                </a:tc>
                <a:tc>
                  <a:txBody>
                    <a:bodyPr/>
                    <a:lstStyle/>
                    <a:p>
                      <a:r>
                        <a:rPr lang="en-GB" dirty="0"/>
                        <a:t>B</a:t>
                      </a:r>
                    </a:p>
                  </a:txBody>
                  <a:tcPr/>
                </a:tc>
                <a:tc>
                  <a:txBody>
                    <a:bodyPr/>
                    <a:lstStyle/>
                    <a:p>
                      <a:r>
                        <a:rPr lang="en-GB" dirty="0"/>
                        <a:t>A</a:t>
                      </a:r>
                    </a:p>
                  </a:txBody>
                  <a:tcPr/>
                </a:tc>
                <a:tc>
                  <a:txBody>
                    <a:bodyPr/>
                    <a:lstStyle/>
                    <a:p>
                      <a:r>
                        <a:rPr lang="en-GB" dirty="0"/>
                        <a:t>B</a:t>
                      </a:r>
                    </a:p>
                  </a:txBody>
                  <a:tcPr/>
                </a:tc>
                <a:tc>
                  <a:txBody>
                    <a:bodyPr/>
                    <a:lstStyle/>
                    <a:p>
                      <a:r>
                        <a:rPr lang="en-GB" dirty="0"/>
                        <a:t>B</a:t>
                      </a:r>
                    </a:p>
                  </a:txBody>
                  <a:tcPr/>
                </a:tc>
                <a:tc>
                  <a:txBody>
                    <a:bodyPr/>
                    <a:lstStyle/>
                    <a:p>
                      <a:r>
                        <a:rPr lang="en-GB" dirty="0"/>
                        <a:t>A</a:t>
                      </a:r>
                    </a:p>
                  </a:txBody>
                  <a:tcPr/>
                </a:tc>
                <a:tc>
                  <a:txBody>
                    <a:bodyPr/>
                    <a:lstStyle/>
                    <a:p>
                      <a:r>
                        <a:rPr lang="en-GB" dirty="0"/>
                        <a:t>B</a:t>
                      </a:r>
                    </a:p>
                  </a:txBody>
                  <a:tcPr/>
                </a:tc>
                <a:extLst>
                  <a:ext uri="{0D108BD9-81ED-4DB2-BD59-A6C34878D82A}">
                    <a16:rowId xmlns:a16="http://schemas.microsoft.com/office/drawing/2014/main" val="377676530"/>
                  </a:ext>
                </a:extLst>
              </a:tr>
              <a:tr h="464354">
                <a:tc>
                  <a:txBody>
                    <a:bodyPr/>
                    <a:lstStyle/>
                    <a:p>
                      <a:r>
                        <a:rPr lang="en-GB" dirty="0"/>
                        <a:t>B</a:t>
                      </a:r>
                    </a:p>
                  </a:txBody>
                  <a:tcPr/>
                </a:tc>
                <a:tc>
                  <a:txBody>
                    <a:bodyPr/>
                    <a:lstStyle/>
                    <a:p>
                      <a:r>
                        <a:rPr lang="en-GB" dirty="0"/>
                        <a:t>A</a:t>
                      </a:r>
                    </a:p>
                  </a:txBody>
                  <a:tcPr/>
                </a:tc>
                <a:tc>
                  <a:txBody>
                    <a:bodyPr/>
                    <a:lstStyle/>
                    <a:p>
                      <a:r>
                        <a:rPr lang="en-GB" dirty="0"/>
                        <a:t>B</a:t>
                      </a:r>
                    </a:p>
                  </a:txBody>
                  <a:tcPr/>
                </a:tc>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A</a:t>
                      </a:r>
                    </a:p>
                  </a:txBody>
                  <a:tcPr/>
                </a:tc>
                <a:tc>
                  <a:txBody>
                    <a:bodyPr/>
                    <a:lstStyle/>
                    <a:p>
                      <a:r>
                        <a:rPr lang="en-GB" dirty="0"/>
                        <a:t>B</a:t>
                      </a:r>
                    </a:p>
                  </a:txBody>
                  <a:tcPr/>
                </a:tc>
                <a:extLst>
                  <a:ext uri="{0D108BD9-81ED-4DB2-BD59-A6C34878D82A}">
                    <a16:rowId xmlns:a16="http://schemas.microsoft.com/office/drawing/2014/main" val="692024858"/>
                  </a:ext>
                </a:extLst>
              </a:tr>
            </a:tbl>
          </a:graphicData>
        </a:graphic>
      </p:graphicFrame>
      <p:cxnSp>
        <p:nvCxnSpPr>
          <p:cNvPr id="16" name="Straight Arrow Connector 15">
            <a:extLst>
              <a:ext uri="{FF2B5EF4-FFF2-40B4-BE49-F238E27FC236}">
                <a16:creationId xmlns:a16="http://schemas.microsoft.com/office/drawing/2014/main" id="{7162D6CE-DA25-4705-EF46-3F6FEB410FAB}"/>
              </a:ext>
            </a:extLst>
          </p:cNvPr>
          <p:cNvCxnSpPr/>
          <p:nvPr/>
        </p:nvCxnSpPr>
        <p:spPr>
          <a:xfrm>
            <a:off x="1345308" y="1768979"/>
            <a:ext cx="429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F06B482-B538-FC03-F162-A9C0790FF244}"/>
              </a:ext>
            </a:extLst>
          </p:cNvPr>
          <p:cNvSpPr/>
          <p:nvPr/>
        </p:nvSpPr>
        <p:spPr>
          <a:xfrm>
            <a:off x="1345308" y="5221867"/>
            <a:ext cx="1064606" cy="9287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58377D9B-AD4D-6C27-D2E3-365AD02C865E}"/>
              </a:ext>
            </a:extLst>
          </p:cNvPr>
          <p:cNvSpPr/>
          <p:nvPr/>
        </p:nvSpPr>
        <p:spPr>
          <a:xfrm>
            <a:off x="2409914" y="5218193"/>
            <a:ext cx="1064606" cy="9238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A0B1188-DB80-88B2-FC10-001217850565}"/>
              </a:ext>
            </a:extLst>
          </p:cNvPr>
          <p:cNvSpPr/>
          <p:nvPr/>
        </p:nvSpPr>
        <p:spPr>
          <a:xfrm>
            <a:off x="3483910" y="5219301"/>
            <a:ext cx="1075306" cy="9287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D3D6782-6C72-F76A-5EF9-52BD8D7DBB78}"/>
              </a:ext>
            </a:extLst>
          </p:cNvPr>
          <p:cNvSpPr/>
          <p:nvPr/>
        </p:nvSpPr>
        <p:spPr>
          <a:xfrm>
            <a:off x="4559216" y="5218193"/>
            <a:ext cx="1064606" cy="9287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D1F42433-B0EF-A2B9-ECC1-B24C34178D9D}"/>
              </a:ext>
            </a:extLst>
          </p:cNvPr>
          <p:cNvSpPr txBox="1"/>
          <p:nvPr/>
        </p:nvSpPr>
        <p:spPr>
          <a:xfrm>
            <a:off x="6095995" y="2174258"/>
            <a:ext cx="5543377" cy="923330"/>
          </a:xfrm>
          <a:prstGeom prst="rect">
            <a:avLst/>
          </a:prstGeom>
          <a:noFill/>
        </p:spPr>
        <p:txBody>
          <a:bodyPr wrap="square" rtlCol="0">
            <a:spAutoFit/>
          </a:bodyPr>
          <a:lstStyle/>
          <a:p>
            <a:r>
              <a:rPr lang="en-GB" b="1" dirty="0"/>
              <a:t>Non-randomised design</a:t>
            </a:r>
          </a:p>
          <a:p>
            <a:r>
              <a:rPr lang="en-GB"/>
              <a:t>Accidentally </a:t>
            </a:r>
            <a:r>
              <a:rPr lang="en-GB" dirty="0"/>
              <a:t>confounded temperature with</a:t>
            </a:r>
            <a:r>
              <a:rPr lang="en-GB"/>
              <a:t> treatment</a:t>
            </a:r>
            <a:endParaRPr lang="en-GB" dirty="0"/>
          </a:p>
          <a:p>
            <a:r>
              <a:rPr lang="en-GB" dirty="0"/>
              <a:t>Potential for other unknown factors to interfere</a:t>
            </a:r>
          </a:p>
        </p:txBody>
      </p:sp>
      <p:sp>
        <p:nvSpPr>
          <p:cNvPr id="22" name="TextBox 21">
            <a:extLst>
              <a:ext uri="{FF2B5EF4-FFF2-40B4-BE49-F238E27FC236}">
                <a16:creationId xmlns:a16="http://schemas.microsoft.com/office/drawing/2014/main" id="{27EC07D6-BA73-5D3D-8584-F70DB1819D64}"/>
              </a:ext>
            </a:extLst>
          </p:cNvPr>
          <p:cNvSpPr txBox="1"/>
          <p:nvPr/>
        </p:nvSpPr>
        <p:spPr>
          <a:xfrm>
            <a:off x="6095994" y="3975316"/>
            <a:ext cx="4680247" cy="369332"/>
          </a:xfrm>
          <a:prstGeom prst="rect">
            <a:avLst/>
          </a:prstGeom>
          <a:noFill/>
        </p:spPr>
        <p:txBody>
          <a:bodyPr wrap="square" rtlCol="0">
            <a:spAutoFit/>
          </a:bodyPr>
          <a:lstStyle/>
          <a:p>
            <a:r>
              <a:rPr lang="en-GB" dirty="0"/>
              <a:t>Valid and unbiased but potentially inefficient</a:t>
            </a:r>
          </a:p>
        </p:txBody>
      </p:sp>
      <p:sp>
        <p:nvSpPr>
          <p:cNvPr id="23" name="TextBox 22">
            <a:extLst>
              <a:ext uri="{FF2B5EF4-FFF2-40B4-BE49-F238E27FC236}">
                <a16:creationId xmlns:a16="http://schemas.microsoft.com/office/drawing/2014/main" id="{1980D45A-3B82-F8A0-9A55-3D3ABE243655}"/>
              </a:ext>
            </a:extLst>
          </p:cNvPr>
          <p:cNvSpPr txBox="1"/>
          <p:nvPr/>
        </p:nvSpPr>
        <p:spPr>
          <a:xfrm>
            <a:off x="6095997" y="5317454"/>
            <a:ext cx="5638260" cy="1200329"/>
          </a:xfrm>
          <a:prstGeom prst="rect">
            <a:avLst/>
          </a:prstGeom>
          <a:noFill/>
        </p:spPr>
        <p:txBody>
          <a:bodyPr wrap="square" rtlCol="0">
            <a:spAutoFit/>
          </a:bodyPr>
          <a:lstStyle/>
          <a:p>
            <a:r>
              <a:rPr lang="en-GB" dirty="0"/>
              <a:t>Blocking controls for temperature (known factor)</a:t>
            </a:r>
          </a:p>
          <a:p>
            <a:r>
              <a:rPr lang="en-GB" dirty="0"/>
              <a:t>Randomising </a:t>
            </a:r>
            <a:r>
              <a:rPr lang="en-GB" i="1" dirty="0"/>
              <a:t>within</a:t>
            </a:r>
            <a:r>
              <a:rPr lang="en-GB" dirty="0"/>
              <a:t> blocks removes bias from unknown factors.</a:t>
            </a:r>
          </a:p>
          <a:p>
            <a:r>
              <a:rPr lang="en-GB" dirty="0"/>
              <a:t>We could also insist on balance over rows etc…</a:t>
            </a:r>
          </a:p>
        </p:txBody>
      </p:sp>
      <p:sp>
        <p:nvSpPr>
          <p:cNvPr id="24" name="TextBox 23">
            <a:extLst>
              <a:ext uri="{FF2B5EF4-FFF2-40B4-BE49-F238E27FC236}">
                <a16:creationId xmlns:a16="http://schemas.microsoft.com/office/drawing/2014/main" id="{E1BD2264-0540-3673-2A95-089B46EE7CAC}"/>
              </a:ext>
            </a:extLst>
          </p:cNvPr>
          <p:cNvSpPr txBox="1"/>
          <p:nvPr/>
        </p:nvSpPr>
        <p:spPr>
          <a:xfrm>
            <a:off x="6095995" y="3619131"/>
            <a:ext cx="4680247" cy="369332"/>
          </a:xfrm>
          <a:prstGeom prst="rect">
            <a:avLst/>
          </a:prstGeom>
          <a:noFill/>
        </p:spPr>
        <p:txBody>
          <a:bodyPr wrap="square" rtlCol="0">
            <a:spAutoFit/>
          </a:bodyPr>
          <a:lstStyle/>
          <a:p>
            <a:r>
              <a:rPr lang="en-GB" b="1" dirty="0"/>
              <a:t>Completely </a:t>
            </a:r>
            <a:r>
              <a:rPr lang="en-GB" b="1" u="sng" dirty="0"/>
              <a:t>randomised</a:t>
            </a:r>
            <a:r>
              <a:rPr lang="en-GB" b="1" dirty="0"/>
              <a:t> design</a:t>
            </a:r>
          </a:p>
        </p:txBody>
      </p:sp>
      <p:sp>
        <p:nvSpPr>
          <p:cNvPr id="25" name="TextBox 24">
            <a:extLst>
              <a:ext uri="{FF2B5EF4-FFF2-40B4-BE49-F238E27FC236}">
                <a16:creationId xmlns:a16="http://schemas.microsoft.com/office/drawing/2014/main" id="{5B28DB6F-F207-9753-141C-5CF5FD7D5486}"/>
              </a:ext>
            </a:extLst>
          </p:cNvPr>
          <p:cNvSpPr txBox="1"/>
          <p:nvPr/>
        </p:nvSpPr>
        <p:spPr>
          <a:xfrm>
            <a:off x="6095993" y="5012884"/>
            <a:ext cx="4680247" cy="369332"/>
          </a:xfrm>
          <a:prstGeom prst="rect">
            <a:avLst/>
          </a:prstGeom>
          <a:noFill/>
        </p:spPr>
        <p:txBody>
          <a:bodyPr wrap="square" rtlCol="0">
            <a:spAutoFit/>
          </a:bodyPr>
          <a:lstStyle/>
          <a:p>
            <a:r>
              <a:rPr lang="en-GB" b="1" dirty="0"/>
              <a:t>Randomised complete block design</a:t>
            </a:r>
          </a:p>
        </p:txBody>
      </p:sp>
      <p:sp>
        <p:nvSpPr>
          <p:cNvPr id="26" name="TextBox 25">
            <a:extLst>
              <a:ext uri="{FF2B5EF4-FFF2-40B4-BE49-F238E27FC236}">
                <a16:creationId xmlns:a16="http://schemas.microsoft.com/office/drawing/2014/main" id="{A42D9F6D-2025-1877-5656-7B2320A0BEE3}"/>
              </a:ext>
            </a:extLst>
          </p:cNvPr>
          <p:cNvSpPr txBox="1"/>
          <p:nvPr/>
        </p:nvSpPr>
        <p:spPr>
          <a:xfrm>
            <a:off x="1479590" y="6195616"/>
            <a:ext cx="856325" cy="369332"/>
          </a:xfrm>
          <a:prstGeom prst="rect">
            <a:avLst/>
          </a:prstGeom>
          <a:noFill/>
        </p:spPr>
        <p:txBody>
          <a:bodyPr wrap="none" rtlCol="0">
            <a:spAutoFit/>
          </a:bodyPr>
          <a:lstStyle/>
          <a:p>
            <a:r>
              <a:rPr lang="en-GB" dirty="0"/>
              <a:t>Block 1</a:t>
            </a:r>
          </a:p>
        </p:txBody>
      </p:sp>
      <p:sp>
        <p:nvSpPr>
          <p:cNvPr id="27" name="TextBox 26">
            <a:extLst>
              <a:ext uri="{FF2B5EF4-FFF2-40B4-BE49-F238E27FC236}">
                <a16:creationId xmlns:a16="http://schemas.microsoft.com/office/drawing/2014/main" id="{E796BD7E-3328-1221-E4FE-AD36EE67272A}"/>
              </a:ext>
            </a:extLst>
          </p:cNvPr>
          <p:cNvSpPr txBox="1"/>
          <p:nvPr/>
        </p:nvSpPr>
        <p:spPr>
          <a:xfrm>
            <a:off x="2540504" y="6200691"/>
            <a:ext cx="856325" cy="369332"/>
          </a:xfrm>
          <a:prstGeom prst="rect">
            <a:avLst/>
          </a:prstGeom>
          <a:noFill/>
        </p:spPr>
        <p:txBody>
          <a:bodyPr wrap="none" rtlCol="0">
            <a:spAutoFit/>
          </a:bodyPr>
          <a:lstStyle/>
          <a:p>
            <a:r>
              <a:rPr lang="en-GB" dirty="0"/>
              <a:t>Block 2</a:t>
            </a:r>
          </a:p>
        </p:txBody>
      </p:sp>
      <p:sp>
        <p:nvSpPr>
          <p:cNvPr id="28" name="TextBox 27">
            <a:extLst>
              <a:ext uri="{FF2B5EF4-FFF2-40B4-BE49-F238E27FC236}">
                <a16:creationId xmlns:a16="http://schemas.microsoft.com/office/drawing/2014/main" id="{84BA4296-4FD4-7B43-D2D3-72B67FC83280}"/>
              </a:ext>
            </a:extLst>
          </p:cNvPr>
          <p:cNvSpPr txBox="1"/>
          <p:nvPr/>
        </p:nvSpPr>
        <p:spPr>
          <a:xfrm>
            <a:off x="3583191" y="6200691"/>
            <a:ext cx="803425" cy="369332"/>
          </a:xfrm>
          <a:prstGeom prst="rect">
            <a:avLst/>
          </a:prstGeom>
          <a:noFill/>
        </p:spPr>
        <p:txBody>
          <a:bodyPr wrap="none" rtlCol="0">
            <a:spAutoFit/>
          </a:bodyPr>
          <a:lstStyle/>
          <a:p>
            <a:r>
              <a:rPr lang="en-GB" dirty="0"/>
              <a:t>Block3</a:t>
            </a:r>
          </a:p>
        </p:txBody>
      </p:sp>
      <p:sp>
        <p:nvSpPr>
          <p:cNvPr id="29" name="TextBox 28">
            <a:extLst>
              <a:ext uri="{FF2B5EF4-FFF2-40B4-BE49-F238E27FC236}">
                <a16:creationId xmlns:a16="http://schemas.microsoft.com/office/drawing/2014/main" id="{CCDEF2C7-D3F9-F473-230E-F4401CBC74DB}"/>
              </a:ext>
            </a:extLst>
          </p:cNvPr>
          <p:cNvSpPr txBox="1"/>
          <p:nvPr/>
        </p:nvSpPr>
        <p:spPr>
          <a:xfrm>
            <a:off x="4620351" y="6195616"/>
            <a:ext cx="803425" cy="369332"/>
          </a:xfrm>
          <a:prstGeom prst="rect">
            <a:avLst/>
          </a:prstGeom>
          <a:noFill/>
        </p:spPr>
        <p:txBody>
          <a:bodyPr wrap="none" rtlCol="0">
            <a:spAutoFit/>
          </a:bodyPr>
          <a:lstStyle/>
          <a:p>
            <a:r>
              <a:rPr lang="en-GB" dirty="0"/>
              <a:t>Block4</a:t>
            </a:r>
          </a:p>
        </p:txBody>
      </p:sp>
      <p:sp>
        <p:nvSpPr>
          <p:cNvPr id="30" name="TextBox 29">
            <a:extLst>
              <a:ext uri="{FF2B5EF4-FFF2-40B4-BE49-F238E27FC236}">
                <a16:creationId xmlns:a16="http://schemas.microsoft.com/office/drawing/2014/main" id="{088DAC53-A347-6680-18DC-F7B6491274E7}"/>
              </a:ext>
            </a:extLst>
          </p:cNvPr>
          <p:cNvSpPr txBox="1"/>
          <p:nvPr/>
        </p:nvSpPr>
        <p:spPr>
          <a:xfrm>
            <a:off x="2335915" y="1456226"/>
            <a:ext cx="2223301" cy="369332"/>
          </a:xfrm>
          <a:prstGeom prst="rect">
            <a:avLst/>
          </a:prstGeom>
          <a:noFill/>
        </p:spPr>
        <p:txBody>
          <a:bodyPr wrap="none" rtlCol="0">
            <a:spAutoFit/>
          </a:bodyPr>
          <a:lstStyle/>
          <a:p>
            <a:r>
              <a:rPr lang="en-GB" i="1" dirty="0"/>
              <a:t>Temperature gradient</a:t>
            </a:r>
          </a:p>
        </p:txBody>
      </p:sp>
      <p:sp>
        <p:nvSpPr>
          <p:cNvPr id="31" name="TextBox 30">
            <a:extLst>
              <a:ext uri="{FF2B5EF4-FFF2-40B4-BE49-F238E27FC236}">
                <a16:creationId xmlns:a16="http://schemas.microsoft.com/office/drawing/2014/main" id="{A29DF871-899A-5FF7-2930-46F8942560F4}"/>
              </a:ext>
            </a:extLst>
          </p:cNvPr>
          <p:cNvSpPr txBox="1"/>
          <p:nvPr/>
        </p:nvSpPr>
        <p:spPr>
          <a:xfrm>
            <a:off x="9856085" y="767358"/>
            <a:ext cx="2130368" cy="1477328"/>
          </a:xfrm>
          <a:prstGeom prst="rect">
            <a:avLst/>
          </a:prstGeom>
          <a:noFill/>
        </p:spPr>
        <p:txBody>
          <a:bodyPr wrap="square" rtlCol="0">
            <a:spAutoFit/>
          </a:bodyPr>
          <a:lstStyle/>
          <a:p>
            <a:r>
              <a:rPr lang="en-GB" dirty="0">
                <a:latin typeface="MV Boli" panose="02000500030200090000" pitchFamily="2" charset="0"/>
                <a:cs typeface="MV Boli" panose="02000500030200090000" pitchFamily="2" charset="0"/>
              </a:rPr>
              <a:t>Never do this!</a:t>
            </a:r>
          </a:p>
          <a:p>
            <a:r>
              <a:rPr lang="en-GB" b="1">
                <a:latin typeface="MV Boli" panose="02000500030200090000" pitchFamily="2" charset="0"/>
                <a:cs typeface="MV Boli" panose="02000500030200090000" pitchFamily="2" charset="0"/>
              </a:rPr>
              <a:t>Randomisation is essential for validity of experiments</a:t>
            </a:r>
          </a:p>
        </p:txBody>
      </p:sp>
      <p:cxnSp>
        <p:nvCxnSpPr>
          <p:cNvPr id="33" name="Straight Arrow Connector 32">
            <a:extLst>
              <a:ext uri="{FF2B5EF4-FFF2-40B4-BE49-F238E27FC236}">
                <a16:creationId xmlns:a16="http://schemas.microsoft.com/office/drawing/2014/main" id="{4BF32119-2E9A-6229-5947-F34DF23D39F3}"/>
              </a:ext>
            </a:extLst>
          </p:cNvPr>
          <p:cNvCxnSpPr/>
          <p:nvPr/>
        </p:nvCxnSpPr>
        <p:spPr>
          <a:xfrm flipH="1">
            <a:off x="8699619" y="1640892"/>
            <a:ext cx="1145136" cy="43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BB5FAF-179E-C2A6-EB0F-0EDCE53C7083}"/>
              </a:ext>
            </a:extLst>
          </p:cNvPr>
          <p:cNvSpPr txBox="1"/>
          <p:nvPr/>
        </p:nvSpPr>
        <p:spPr>
          <a:xfrm>
            <a:off x="10075985" y="4394124"/>
            <a:ext cx="2053154" cy="923330"/>
          </a:xfrm>
          <a:prstGeom prst="rect">
            <a:avLst/>
          </a:prstGeom>
          <a:noFill/>
        </p:spPr>
        <p:txBody>
          <a:bodyPr wrap="square" rtlCol="0">
            <a:spAutoFit/>
          </a:bodyPr>
          <a:lstStyle/>
          <a:p>
            <a:r>
              <a:rPr lang="en-GB" dirty="0">
                <a:latin typeface="MV Boli" panose="02000500030200090000" pitchFamily="2" charset="0"/>
                <a:cs typeface="MV Boli" panose="02000500030200090000" pitchFamily="2" charset="0"/>
              </a:rPr>
              <a:t>Blocking is a usually a good idea</a:t>
            </a:r>
          </a:p>
        </p:txBody>
      </p:sp>
      <p:cxnSp>
        <p:nvCxnSpPr>
          <p:cNvPr id="36" name="Straight Arrow Connector 35">
            <a:extLst>
              <a:ext uri="{FF2B5EF4-FFF2-40B4-BE49-F238E27FC236}">
                <a16:creationId xmlns:a16="http://schemas.microsoft.com/office/drawing/2014/main" id="{C7EF3022-8E6A-FFB2-C189-EF59AFA0318A}"/>
              </a:ext>
            </a:extLst>
          </p:cNvPr>
          <p:cNvCxnSpPr/>
          <p:nvPr/>
        </p:nvCxnSpPr>
        <p:spPr>
          <a:xfrm flipH="1">
            <a:off x="9645162" y="4866191"/>
            <a:ext cx="430823" cy="209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73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P spid="5" grpId="0"/>
      <p:bldP spid="6" grpId="0"/>
      <p:bldP spid="8" grpId="0"/>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P spid="30" grpId="0"/>
      <p:bldP spid="31" grpId="0"/>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1D9E-CFCA-7F48-FDEB-3DD66965F80F}"/>
              </a:ext>
            </a:extLst>
          </p:cNvPr>
          <p:cNvSpPr>
            <a:spLocks noGrp="1"/>
          </p:cNvSpPr>
          <p:nvPr>
            <p:ph type="title"/>
          </p:nvPr>
        </p:nvSpPr>
        <p:spPr/>
        <p:txBody>
          <a:bodyPr/>
          <a:lstStyle/>
          <a:p>
            <a:r>
              <a:rPr lang="en-GB" dirty="0"/>
              <a:t>Real NBI example</a:t>
            </a:r>
          </a:p>
        </p:txBody>
      </p:sp>
      <p:sp>
        <p:nvSpPr>
          <p:cNvPr id="3" name="Content Placeholder 2">
            <a:extLst>
              <a:ext uri="{FF2B5EF4-FFF2-40B4-BE49-F238E27FC236}">
                <a16:creationId xmlns:a16="http://schemas.microsoft.com/office/drawing/2014/main" id="{3FCE9A13-9A6A-F4D2-53CD-391AB7618826}"/>
              </a:ext>
            </a:extLst>
          </p:cNvPr>
          <p:cNvSpPr>
            <a:spLocks noGrp="1"/>
          </p:cNvSpPr>
          <p:nvPr>
            <p:ph idx="1"/>
          </p:nvPr>
        </p:nvSpPr>
        <p:spPr/>
        <p:txBody>
          <a:bodyPr/>
          <a:lstStyle/>
          <a:p>
            <a:r>
              <a:rPr lang="en-GB" dirty="0"/>
              <a:t>A post-doc wants to compare the survival of six different strains of a bacteria on a food preparation surface in typical room temp conditions.</a:t>
            </a:r>
          </a:p>
          <a:p>
            <a:endParaRPr lang="en-GB" dirty="0"/>
          </a:p>
          <a:p>
            <a:r>
              <a:rPr lang="en-GB" dirty="0"/>
              <a:t>He wants to run three replicates of each strain.</a:t>
            </a:r>
          </a:p>
          <a:p>
            <a:r>
              <a:rPr lang="en-GB" dirty="0"/>
              <a:t>He can run three experiments per day.</a:t>
            </a:r>
          </a:p>
          <a:p>
            <a:r>
              <a:rPr lang="en-GB" dirty="0"/>
              <a:t>Which strains should he run on each day?</a:t>
            </a:r>
          </a:p>
        </p:txBody>
      </p:sp>
    </p:spTree>
    <p:extLst>
      <p:ext uri="{BB962C8B-B14F-4D97-AF65-F5344CB8AC3E}">
        <p14:creationId xmlns:p14="http://schemas.microsoft.com/office/powerpoint/2010/main" val="1253804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485A-D96A-0DC2-9263-1A0A08419C0F}"/>
              </a:ext>
            </a:extLst>
          </p:cNvPr>
          <p:cNvSpPr>
            <a:spLocks noGrp="1"/>
          </p:cNvSpPr>
          <p:nvPr>
            <p:ph type="title"/>
          </p:nvPr>
        </p:nvSpPr>
        <p:spPr/>
        <p:txBody>
          <a:bodyPr/>
          <a:lstStyle/>
          <a:p>
            <a:r>
              <a:rPr lang="en-GB" dirty="0"/>
              <a:t>Incomplete blocks design</a:t>
            </a:r>
          </a:p>
        </p:txBody>
      </p:sp>
      <p:sp>
        <p:nvSpPr>
          <p:cNvPr id="3" name="Content Placeholder 2">
            <a:extLst>
              <a:ext uri="{FF2B5EF4-FFF2-40B4-BE49-F238E27FC236}">
                <a16:creationId xmlns:a16="http://schemas.microsoft.com/office/drawing/2014/main" id="{6D5A9230-5D4A-2409-A659-70EDD9E8DCA6}"/>
              </a:ext>
            </a:extLst>
          </p:cNvPr>
          <p:cNvSpPr>
            <a:spLocks noGrp="1"/>
          </p:cNvSpPr>
          <p:nvPr>
            <p:ph idx="1"/>
          </p:nvPr>
        </p:nvSpPr>
        <p:spPr>
          <a:xfrm>
            <a:off x="790575" y="1466320"/>
            <a:ext cx="3450336" cy="4351338"/>
          </a:xfrm>
        </p:spPr>
        <p:txBody>
          <a:bodyPr>
            <a:normAutofit fontScale="92500" lnSpcReduction="10000"/>
          </a:bodyPr>
          <a:lstStyle/>
          <a:p>
            <a:r>
              <a:rPr lang="en-GB" dirty="0"/>
              <a:t>What might change between days? Temperature, humidity, timings, measurement etc?</a:t>
            </a:r>
          </a:p>
          <a:p>
            <a:r>
              <a:rPr lang="en-GB" dirty="0"/>
              <a:t>Things we can’t predict?</a:t>
            </a:r>
          </a:p>
          <a:p>
            <a:r>
              <a:rPr lang="en-GB" dirty="0"/>
              <a:t>A day is a ‘block’.  We can do half a rep in each block:</a:t>
            </a:r>
          </a:p>
          <a:p>
            <a:r>
              <a:rPr lang="en-GB" dirty="0"/>
              <a:t>This is an “incomplete block design”.</a:t>
            </a:r>
          </a:p>
        </p:txBody>
      </p:sp>
      <p:pic>
        <p:nvPicPr>
          <p:cNvPr id="5" name="Picture 4">
            <a:extLst>
              <a:ext uri="{FF2B5EF4-FFF2-40B4-BE49-F238E27FC236}">
                <a16:creationId xmlns:a16="http://schemas.microsoft.com/office/drawing/2014/main" id="{C8D9D386-F8EA-E12D-4F8B-A66D4D8B04EB}"/>
              </a:ext>
            </a:extLst>
          </p:cNvPr>
          <p:cNvPicPr>
            <a:picLocks noChangeAspect="1"/>
          </p:cNvPicPr>
          <p:nvPr/>
        </p:nvPicPr>
        <p:blipFill>
          <a:blip r:embed="rId2"/>
          <a:stretch>
            <a:fillRect/>
          </a:stretch>
        </p:blipFill>
        <p:spPr>
          <a:xfrm>
            <a:off x="4645152" y="1466320"/>
            <a:ext cx="6937248" cy="4841889"/>
          </a:xfrm>
          <a:prstGeom prst="rect">
            <a:avLst/>
          </a:prstGeom>
        </p:spPr>
      </p:pic>
      <p:sp>
        <p:nvSpPr>
          <p:cNvPr id="7" name="TextBox 6">
            <a:extLst>
              <a:ext uri="{FF2B5EF4-FFF2-40B4-BE49-F238E27FC236}">
                <a16:creationId xmlns:a16="http://schemas.microsoft.com/office/drawing/2014/main" id="{80E149D0-93C4-566B-CCC9-652485CA45DD}"/>
              </a:ext>
            </a:extLst>
          </p:cNvPr>
          <p:cNvSpPr txBox="1"/>
          <p:nvPr/>
        </p:nvSpPr>
        <p:spPr>
          <a:xfrm>
            <a:off x="386334" y="6123543"/>
            <a:ext cx="6094476" cy="369332"/>
          </a:xfrm>
          <a:prstGeom prst="rect">
            <a:avLst/>
          </a:prstGeom>
          <a:noFill/>
        </p:spPr>
        <p:txBody>
          <a:bodyPr wrap="square">
            <a:spAutoFit/>
          </a:bodyPr>
          <a:lstStyle/>
          <a:p>
            <a:r>
              <a:rPr lang="en-GB" dirty="0">
                <a:hlinkClick r:id="rId3"/>
              </a:rPr>
              <a:t>https://didiermurillof.github.io/FielDHub/</a:t>
            </a:r>
            <a:r>
              <a:rPr lang="en-GB" dirty="0"/>
              <a:t> </a:t>
            </a:r>
          </a:p>
        </p:txBody>
      </p:sp>
    </p:spTree>
    <p:extLst>
      <p:ext uri="{BB962C8B-B14F-4D97-AF65-F5344CB8AC3E}">
        <p14:creationId xmlns:p14="http://schemas.microsoft.com/office/powerpoint/2010/main" val="2238686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A54B-442E-8BA8-3950-70571708B00E}"/>
              </a:ext>
            </a:extLst>
          </p:cNvPr>
          <p:cNvSpPr>
            <a:spLocks noGrp="1"/>
          </p:cNvSpPr>
          <p:nvPr>
            <p:ph type="title"/>
          </p:nvPr>
        </p:nvSpPr>
        <p:spPr/>
        <p:txBody>
          <a:bodyPr/>
          <a:lstStyle/>
          <a:p>
            <a:r>
              <a:rPr lang="en-GB" dirty="0"/>
              <a:t>Real(</a:t>
            </a:r>
            <a:r>
              <a:rPr lang="en-GB" dirty="0" err="1"/>
              <a:t>ish</a:t>
            </a:r>
            <a:r>
              <a:rPr lang="en-GB" dirty="0"/>
              <a:t>) NBI Example</a:t>
            </a:r>
          </a:p>
        </p:txBody>
      </p:sp>
      <p:sp>
        <p:nvSpPr>
          <p:cNvPr id="3" name="Content Placeholder 2">
            <a:extLst>
              <a:ext uri="{FF2B5EF4-FFF2-40B4-BE49-F238E27FC236}">
                <a16:creationId xmlns:a16="http://schemas.microsoft.com/office/drawing/2014/main" id="{038424C3-B789-21EF-FD16-6383687C8976}"/>
              </a:ext>
            </a:extLst>
          </p:cNvPr>
          <p:cNvSpPr>
            <a:spLocks noGrp="1"/>
          </p:cNvSpPr>
          <p:nvPr>
            <p:ph idx="1"/>
          </p:nvPr>
        </p:nvSpPr>
        <p:spPr>
          <a:xfrm>
            <a:off x="838200" y="1618488"/>
            <a:ext cx="10515600" cy="4558475"/>
          </a:xfrm>
        </p:spPr>
        <p:txBody>
          <a:bodyPr/>
          <a:lstStyle/>
          <a:p>
            <a:r>
              <a:rPr lang="en-GB" dirty="0"/>
              <a:t>A group analysed the properties of eight genotypes of wheat.</a:t>
            </a:r>
          </a:p>
          <a:p>
            <a:r>
              <a:rPr lang="en-GB" dirty="0"/>
              <a:t>What can we conclude?</a:t>
            </a:r>
          </a:p>
        </p:txBody>
      </p:sp>
      <p:pic>
        <p:nvPicPr>
          <p:cNvPr id="5" name="Picture 4">
            <a:extLst>
              <a:ext uri="{FF2B5EF4-FFF2-40B4-BE49-F238E27FC236}">
                <a16:creationId xmlns:a16="http://schemas.microsoft.com/office/drawing/2014/main" id="{99DAFC72-50B9-D5BE-EBB6-40A5469B66E0}"/>
              </a:ext>
            </a:extLst>
          </p:cNvPr>
          <p:cNvPicPr>
            <a:picLocks noChangeAspect="1"/>
          </p:cNvPicPr>
          <p:nvPr/>
        </p:nvPicPr>
        <p:blipFill>
          <a:blip r:embed="rId2"/>
          <a:stretch>
            <a:fillRect/>
          </a:stretch>
        </p:blipFill>
        <p:spPr>
          <a:xfrm>
            <a:off x="1140140" y="2788603"/>
            <a:ext cx="4333875" cy="3305175"/>
          </a:xfrm>
          <a:prstGeom prst="rect">
            <a:avLst/>
          </a:prstGeom>
        </p:spPr>
      </p:pic>
      <p:sp>
        <p:nvSpPr>
          <p:cNvPr id="8" name="TextBox 7">
            <a:extLst>
              <a:ext uri="{FF2B5EF4-FFF2-40B4-BE49-F238E27FC236}">
                <a16:creationId xmlns:a16="http://schemas.microsoft.com/office/drawing/2014/main" id="{1A4E671D-569A-A1D0-2BAE-9240816A24C6}"/>
              </a:ext>
            </a:extLst>
          </p:cNvPr>
          <p:cNvSpPr txBox="1"/>
          <p:nvPr/>
        </p:nvSpPr>
        <p:spPr>
          <a:xfrm>
            <a:off x="6717987" y="6093777"/>
            <a:ext cx="4522713" cy="646331"/>
          </a:xfrm>
          <a:prstGeom prst="rect">
            <a:avLst/>
          </a:prstGeom>
          <a:noFill/>
        </p:spPr>
        <p:txBody>
          <a:bodyPr wrap="none" rtlCol="0">
            <a:spAutoFit/>
          </a:bodyPr>
          <a:lstStyle/>
          <a:p>
            <a:r>
              <a:rPr lang="en-GB" dirty="0"/>
              <a:t>Did something happen between days 1 and 2?</a:t>
            </a:r>
          </a:p>
          <a:p>
            <a:r>
              <a:rPr lang="en-GB" dirty="0"/>
              <a:t>We don’t know </a:t>
            </a:r>
          </a:p>
        </p:txBody>
      </p:sp>
      <p:pic>
        <p:nvPicPr>
          <p:cNvPr id="10" name="Picture 9">
            <a:extLst>
              <a:ext uri="{FF2B5EF4-FFF2-40B4-BE49-F238E27FC236}">
                <a16:creationId xmlns:a16="http://schemas.microsoft.com/office/drawing/2014/main" id="{F433F916-1679-F463-8E10-E08916F22830}"/>
              </a:ext>
            </a:extLst>
          </p:cNvPr>
          <p:cNvPicPr>
            <a:picLocks noChangeAspect="1"/>
          </p:cNvPicPr>
          <p:nvPr/>
        </p:nvPicPr>
        <p:blipFill>
          <a:blip r:embed="rId3"/>
          <a:stretch>
            <a:fillRect/>
          </a:stretch>
        </p:blipFill>
        <p:spPr>
          <a:xfrm>
            <a:off x="6516817" y="2788602"/>
            <a:ext cx="4333875" cy="3305175"/>
          </a:xfrm>
          <a:prstGeom prst="rect">
            <a:avLst/>
          </a:prstGeom>
        </p:spPr>
      </p:pic>
    </p:spTree>
    <p:extLst>
      <p:ext uri="{BB962C8B-B14F-4D97-AF65-F5344CB8AC3E}">
        <p14:creationId xmlns:p14="http://schemas.microsoft.com/office/powerpoint/2010/main" val="1336236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E136C-83A4-0F9C-40BB-4CA75183A85D}"/>
              </a:ext>
            </a:extLst>
          </p:cNvPr>
          <p:cNvSpPr>
            <a:spLocks noGrp="1"/>
          </p:cNvSpPr>
          <p:nvPr>
            <p:ph type="title"/>
          </p:nvPr>
        </p:nvSpPr>
        <p:spPr/>
        <p:txBody>
          <a:bodyPr/>
          <a:lstStyle/>
          <a:p>
            <a:r>
              <a:rPr lang="en-GB"/>
              <a:t>Non-randomised studies</a:t>
            </a:r>
          </a:p>
        </p:txBody>
      </p:sp>
      <p:sp>
        <p:nvSpPr>
          <p:cNvPr id="3" name="Content Placeholder 2">
            <a:extLst>
              <a:ext uri="{FF2B5EF4-FFF2-40B4-BE49-F238E27FC236}">
                <a16:creationId xmlns:a16="http://schemas.microsoft.com/office/drawing/2014/main" id="{9B1CD340-A2CD-9F7B-9EB4-A449BA9A8984}"/>
              </a:ext>
            </a:extLst>
          </p:cNvPr>
          <p:cNvSpPr>
            <a:spLocks noGrp="1"/>
          </p:cNvSpPr>
          <p:nvPr>
            <p:ph idx="1"/>
          </p:nvPr>
        </p:nvSpPr>
        <p:spPr/>
        <p:txBody>
          <a:bodyPr>
            <a:normAutofit fontScale="92500" lnSpcReduction="10000"/>
          </a:bodyPr>
          <a:lstStyle/>
          <a:p>
            <a:r>
              <a:rPr lang="en-GB" sz="2400" dirty="0"/>
              <a:t>If you can </a:t>
            </a:r>
            <a:r>
              <a:rPr lang="en-GB" sz="2400" b="1" dirty="0"/>
              <a:t>randomise</a:t>
            </a:r>
            <a:r>
              <a:rPr lang="en-GB" sz="2400" dirty="0"/>
              <a:t>, do.  This is the basis of the validity of experimental research.</a:t>
            </a:r>
          </a:p>
          <a:p>
            <a:endParaRPr lang="en-GB" sz="2400" dirty="0"/>
          </a:p>
          <a:p>
            <a:r>
              <a:rPr lang="en-GB" sz="2400" dirty="0"/>
              <a:t>If you </a:t>
            </a:r>
            <a:r>
              <a:rPr lang="en-GB" sz="2400" b="1" dirty="0"/>
              <a:t>can’t</a:t>
            </a:r>
            <a:r>
              <a:rPr lang="en-GB" sz="2400" dirty="0"/>
              <a:t> randomise, you likely have an observational study.</a:t>
            </a:r>
          </a:p>
          <a:p>
            <a:pPr lvl="1"/>
            <a:r>
              <a:rPr lang="en-GB" sz="2000" dirty="0"/>
              <a:t>(survey, cohort study etc)</a:t>
            </a:r>
          </a:p>
          <a:p>
            <a:r>
              <a:rPr lang="en-GB" sz="2400" b="1" i="1" dirty="0"/>
              <a:t>“Do people with cancer have a different microbiome to people without”</a:t>
            </a:r>
          </a:p>
          <a:p>
            <a:r>
              <a:rPr lang="en-GB" sz="2400" b="1" i="1" dirty="0"/>
              <a:t>“Can I use metabolomics to diagnose IBD?”</a:t>
            </a:r>
          </a:p>
          <a:p>
            <a:endParaRPr lang="en-GB" sz="2400" dirty="0"/>
          </a:p>
          <a:p>
            <a:r>
              <a:rPr lang="en-GB" sz="2400" dirty="0"/>
              <a:t>Observational studies are different and rely on </a:t>
            </a:r>
            <a:r>
              <a:rPr lang="en-GB" sz="2400" b="1" dirty="0"/>
              <a:t>random sampling</a:t>
            </a:r>
            <a:r>
              <a:rPr lang="en-GB" sz="2400" dirty="0"/>
              <a:t> from a population for its validity.</a:t>
            </a:r>
          </a:p>
          <a:p>
            <a:r>
              <a:rPr lang="en-GB" sz="2400" dirty="0"/>
              <a:t>The evidence that comes from observational studies is usually weak.</a:t>
            </a:r>
          </a:p>
          <a:p>
            <a:r>
              <a:rPr lang="en-GB" sz="2400" dirty="0"/>
              <a:t>Not explicitly discussed today but many of the principles discussed here apply.</a:t>
            </a:r>
          </a:p>
        </p:txBody>
      </p:sp>
    </p:spTree>
    <p:extLst>
      <p:ext uri="{BB962C8B-B14F-4D97-AF65-F5344CB8AC3E}">
        <p14:creationId xmlns:p14="http://schemas.microsoft.com/office/powerpoint/2010/main" val="3514781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58B8-FA3F-A46B-A9BA-77B75BB3E596}"/>
              </a:ext>
            </a:extLst>
          </p:cNvPr>
          <p:cNvSpPr>
            <a:spLocks noGrp="1"/>
          </p:cNvSpPr>
          <p:nvPr>
            <p:ph type="title"/>
          </p:nvPr>
        </p:nvSpPr>
        <p:spPr/>
        <p:txBody>
          <a:bodyPr/>
          <a:lstStyle/>
          <a:p>
            <a:r>
              <a:rPr lang="en-GB" dirty="0"/>
              <a:t>About you</a:t>
            </a:r>
          </a:p>
        </p:txBody>
      </p:sp>
      <p:sp>
        <p:nvSpPr>
          <p:cNvPr id="3" name="Content Placeholder 2">
            <a:extLst>
              <a:ext uri="{FF2B5EF4-FFF2-40B4-BE49-F238E27FC236}">
                <a16:creationId xmlns:a16="http://schemas.microsoft.com/office/drawing/2014/main" id="{DB5DD648-5145-2F90-40DE-46630B35CC64}"/>
              </a:ext>
            </a:extLst>
          </p:cNvPr>
          <p:cNvSpPr>
            <a:spLocks noGrp="1"/>
          </p:cNvSpPr>
          <p:nvPr>
            <p:ph idx="1"/>
          </p:nvPr>
        </p:nvSpPr>
        <p:spPr>
          <a:xfrm>
            <a:off x="838200" y="1777525"/>
            <a:ext cx="10515600" cy="4399438"/>
          </a:xfrm>
        </p:spPr>
        <p:txBody>
          <a:bodyPr/>
          <a:lstStyle/>
          <a:p>
            <a:pPr marL="0" indent="0">
              <a:buNone/>
            </a:pPr>
            <a:r>
              <a:rPr lang="en-GB" dirty="0"/>
              <a:t>What is your job?</a:t>
            </a:r>
          </a:p>
          <a:p>
            <a:endParaRPr lang="en-GB" dirty="0"/>
          </a:p>
          <a:p>
            <a:r>
              <a:rPr lang="en-GB" dirty="0"/>
              <a:t>As a scientist?</a:t>
            </a:r>
          </a:p>
          <a:p>
            <a:endParaRPr lang="en-GB" dirty="0"/>
          </a:p>
          <a:p>
            <a:endParaRPr lang="en-GB" dirty="0"/>
          </a:p>
          <a:p>
            <a:endParaRPr lang="en-GB" dirty="0"/>
          </a:p>
          <a:p>
            <a:r>
              <a:rPr lang="en-GB" dirty="0"/>
              <a:t>As a PhD student?</a:t>
            </a:r>
          </a:p>
        </p:txBody>
      </p:sp>
      <p:sp>
        <p:nvSpPr>
          <p:cNvPr id="4" name="TextBox 3">
            <a:extLst>
              <a:ext uri="{FF2B5EF4-FFF2-40B4-BE49-F238E27FC236}">
                <a16:creationId xmlns:a16="http://schemas.microsoft.com/office/drawing/2014/main" id="{33449B57-7C34-225B-C92E-0CE07D5D648A}"/>
              </a:ext>
            </a:extLst>
          </p:cNvPr>
          <p:cNvSpPr txBox="1"/>
          <p:nvPr/>
        </p:nvSpPr>
        <p:spPr>
          <a:xfrm>
            <a:off x="4306824" y="2843314"/>
            <a:ext cx="3833101" cy="1754326"/>
          </a:xfrm>
          <a:prstGeom prst="rect">
            <a:avLst/>
          </a:prstGeom>
          <a:noFill/>
        </p:spPr>
        <p:txBody>
          <a:bodyPr wrap="none" rtlCol="0">
            <a:spAutoFit/>
          </a:bodyPr>
          <a:lstStyle/>
          <a:p>
            <a:r>
              <a:rPr lang="en-GB" dirty="0">
                <a:latin typeface="MV Boli" panose="02000500030200090000" pitchFamily="2" charset="0"/>
                <a:cs typeface="MV Boli" panose="02000500030200090000" pitchFamily="2" charset="0"/>
              </a:rPr>
              <a:t>Discover things</a:t>
            </a:r>
          </a:p>
          <a:p>
            <a:r>
              <a:rPr lang="en-GB" dirty="0">
                <a:latin typeface="MV Boli" panose="02000500030200090000" pitchFamily="2" charset="0"/>
                <a:cs typeface="MV Boli" panose="02000500030200090000" pitchFamily="2" charset="0"/>
              </a:rPr>
              <a:t>Test things</a:t>
            </a:r>
          </a:p>
          <a:p>
            <a:r>
              <a:rPr lang="en-GB" dirty="0">
                <a:latin typeface="MV Boli" panose="02000500030200090000" pitchFamily="2" charset="0"/>
                <a:cs typeface="MV Boli" panose="02000500030200090000" pitchFamily="2" charset="0"/>
              </a:rPr>
              <a:t>Report fairly</a:t>
            </a:r>
          </a:p>
          <a:p>
            <a:r>
              <a:rPr lang="en-GB" dirty="0">
                <a:latin typeface="MV Boli" panose="02000500030200090000" pitchFamily="2" charset="0"/>
                <a:cs typeface="MV Boli" panose="02000500030200090000" pitchFamily="2" charset="0"/>
              </a:rPr>
              <a:t>Do all of this responsibly</a:t>
            </a:r>
          </a:p>
          <a:p>
            <a:r>
              <a:rPr lang="en-GB" dirty="0">
                <a:latin typeface="MV Boli" panose="02000500030200090000" pitchFamily="2" charset="0"/>
                <a:cs typeface="MV Boli" panose="02000500030200090000" pitchFamily="2" charset="0"/>
              </a:rPr>
              <a:t>Support your institution</a:t>
            </a:r>
          </a:p>
          <a:p>
            <a:r>
              <a:rPr lang="en-GB" dirty="0">
                <a:latin typeface="MV Boli" panose="02000500030200090000" pitchFamily="2" charset="0"/>
                <a:cs typeface="MV Boli" panose="02000500030200090000" pitchFamily="2" charset="0"/>
              </a:rPr>
              <a:t>Role model being a good scientist</a:t>
            </a:r>
          </a:p>
        </p:txBody>
      </p:sp>
      <p:sp>
        <p:nvSpPr>
          <p:cNvPr id="5" name="TextBox 4">
            <a:extLst>
              <a:ext uri="{FF2B5EF4-FFF2-40B4-BE49-F238E27FC236}">
                <a16:creationId xmlns:a16="http://schemas.microsoft.com/office/drawing/2014/main" id="{D875EB23-BFFD-78E0-E764-C4272371093C}"/>
              </a:ext>
            </a:extLst>
          </p:cNvPr>
          <p:cNvSpPr txBox="1"/>
          <p:nvPr/>
        </p:nvSpPr>
        <p:spPr>
          <a:xfrm>
            <a:off x="4306824" y="4895779"/>
            <a:ext cx="7233070" cy="1200329"/>
          </a:xfrm>
          <a:prstGeom prst="rect">
            <a:avLst/>
          </a:prstGeom>
          <a:noFill/>
        </p:spPr>
        <p:txBody>
          <a:bodyPr wrap="none" rtlCol="0">
            <a:spAutoFit/>
          </a:bodyPr>
          <a:lstStyle/>
          <a:p>
            <a:r>
              <a:rPr lang="en-GB" dirty="0">
                <a:latin typeface="MV Boli" panose="02000500030200090000" pitchFamily="2" charset="0"/>
                <a:cs typeface="MV Boli" panose="02000500030200090000" pitchFamily="2" charset="0"/>
              </a:rPr>
              <a:t>Complete your project</a:t>
            </a:r>
          </a:p>
          <a:p>
            <a:r>
              <a:rPr lang="en-GB" dirty="0">
                <a:latin typeface="MV Boli" panose="02000500030200090000" pitchFamily="2" charset="0"/>
                <a:cs typeface="MV Boli" panose="02000500030200090000" pitchFamily="2" charset="0"/>
              </a:rPr>
              <a:t>Learn to do science well</a:t>
            </a:r>
          </a:p>
          <a:p>
            <a:r>
              <a:rPr lang="en-GB" dirty="0">
                <a:latin typeface="MV Boli" panose="02000500030200090000" pitchFamily="2" charset="0"/>
                <a:cs typeface="MV Boli" panose="02000500030200090000" pitchFamily="2" charset="0"/>
              </a:rPr>
              <a:t>Keep up with the field (methodological, substantive, policy etc)</a:t>
            </a:r>
          </a:p>
          <a:p>
            <a:r>
              <a:rPr lang="en-GB" dirty="0">
                <a:latin typeface="MV Boli" panose="02000500030200090000" pitchFamily="2" charset="0"/>
                <a:cs typeface="MV Boli" panose="02000500030200090000" pitchFamily="2" charset="0"/>
              </a:rPr>
              <a:t>Educate your seniors</a:t>
            </a:r>
          </a:p>
        </p:txBody>
      </p:sp>
    </p:spTree>
    <p:extLst>
      <p:ext uri="{BB962C8B-B14F-4D97-AF65-F5344CB8AC3E}">
        <p14:creationId xmlns:p14="http://schemas.microsoft.com/office/powerpoint/2010/main" val="83694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EFD5B-6D65-8B8A-4405-3728CAD85379}"/>
              </a:ext>
            </a:extLst>
          </p:cNvPr>
          <p:cNvSpPr>
            <a:spLocks noGrp="1"/>
          </p:cNvSpPr>
          <p:nvPr>
            <p:ph type="title"/>
          </p:nvPr>
        </p:nvSpPr>
        <p:spPr>
          <a:xfrm>
            <a:off x="711452" y="247928"/>
            <a:ext cx="10515600" cy="1325563"/>
          </a:xfrm>
        </p:spPr>
        <p:txBody>
          <a:bodyPr/>
          <a:lstStyle/>
          <a:p>
            <a:r>
              <a:rPr lang="en-GB" b="1" dirty="0"/>
              <a:t>Example: </a:t>
            </a:r>
            <a:r>
              <a:rPr lang="en-GB" dirty="0"/>
              <a:t>Sex differences in mice</a:t>
            </a:r>
          </a:p>
        </p:txBody>
      </p:sp>
      <p:sp>
        <p:nvSpPr>
          <p:cNvPr id="3" name="Content Placeholder 2">
            <a:extLst>
              <a:ext uri="{FF2B5EF4-FFF2-40B4-BE49-F238E27FC236}">
                <a16:creationId xmlns:a16="http://schemas.microsoft.com/office/drawing/2014/main" id="{03595E31-1B27-926C-E15B-2AE5CE3932D5}"/>
              </a:ext>
            </a:extLst>
          </p:cNvPr>
          <p:cNvSpPr>
            <a:spLocks noGrp="1"/>
          </p:cNvSpPr>
          <p:nvPr>
            <p:ph idx="1"/>
          </p:nvPr>
        </p:nvSpPr>
        <p:spPr>
          <a:xfrm>
            <a:off x="711452" y="1573491"/>
            <a:ext cx="10515600" cy="4351338"/>
          </a:xfrm>
        </p:spPr>
        <p:txBody>
          <a:bodyPr>
            <a:normAutofit fontScale="92500" lnSpcReduction="20000"/>
          </a:bodyPr>
          <a:lstStyle/>
          <a:p>
            <a:r>
              <a:rPr lang="en-GB" dirty="0"/>
              <a:t>We know that male and female mice sometimes have different outcomes.</a:t>
            </a:r>
          </a:p>
          <a:p>
            <a:r>
              <a:rPr lang="en-GB" dirty="0"/>
              <a:t>How should we approach this in our animal studies?</a:t>
            </a:r>
          </a:p>
          <a:p>
            <a:endParaRPr lang="en-GB" dirty="0"/>
          </a:p>
          <a:p>
            <a:pPr marL="514350" indent="-514350">
              <a:buFont typeface="+mj-lt"/>
              <a:buAutoNum type="arabicPeriod"/>
            </a:pPr>
            <a:r>
              <a:rPr lang="en-GB" b="1" dirty="0"/>
              <a:t>Use only males </a:t>
            </a:r>
            <a:r>
              <a:rPr lang="en-GB" dirty="0"/>
              <a:t>(or only females)</a:t>
            </a:r>
          </a:p>
          <a:p>
            <a:pPr marL="457200" lvl="1" indent="0">
              <a:buNone/>
            </a:pPr>
            <a:r>
              <a:rPr lang="en-GB" dirty="0"/>
              <a:t>	Used to be common practice – but now </a:t>
            </a:r>
            <a:r>
              <a:rPr lang="en-GB" b="1" dirty="0"/>
              <a:t>strongly </a:t>
            </a:r>
            <a:r>
              <a:rPr lang="en-GB" dirty="0"/>
              <a:t>discouraged</a:t>
            </a:r>
          </a:p>
          <a:p>
            <a:pPr marL="514350" indent="-514350">
              <a:buFont typeface="+mj-lt"/>
              <a:buAutoNum type="arabicPeriod"/>
            </a:pPr>
            <a:r>
              <a:rPr lang="en-GB" b="1" dirty="0"/>
              <a:t>Complete randomisation</a:t>
            </a:r>
          </a:p>
          <a:p>
            <a:pPr marL="457200" lvl="1" indent="0">
              <a:buNone/>
            </a:pPr>
            <a:r>
              <a:rPr lang="en-GB" dirty="0"/>
              <a:t>	Valid but possibly inefficient.  Likely housing problems.</a:t>
            </a:r>
          </a:p>
          <a:p>
            <a:pPr marL="514350" indent="-514350">
              <a:buFont typeface="+mj-lt"/>
              <a:buAutoNum type="arabicPeriod"/>
            </a:pPr>
            <a:r>
              <a:rPr lang="en-GB" b="1" dirty="0"/>
              <a:t>Blocked randomisation </a:t>
            </a:r>
            <a:r>
              <a:rPr lang="en-GB" dirty="0"/>
              <a:t>(separate randomisations for males and females)</a:t>
            </a:r>
          </a:p>
          <a:p>
            <a:pPr marL="457200" lvl="1" indent="0">
              <a:buNone/>
            </a:pPr>
            <a:r>
              <a:rPr lang="en-GB" dirty="0"/>
              <a:t>	Usually the best option.  Can remove the sex effect from the design and allows 	more generalisable results.</a:t>
            </a:r>
          </a:p>
          <a:p>
            <a:pPr marL="457200" lvl="1" indent="0">
              <a:buNone/>
            </a:pPr>
            <a:endParaRPr lang="en-GB" dirty="0"/>
          </a:p>
          <a:p>
            <a:pPr marL="457200" lvl="1" indent="0">
              <a:buNone/>
            </a:pPr>
            <a:r>
              <a:rPr lang="en-GB" dirty="0"/>
              <a:t>In any case include ‘sex’ as a covariate in analysis…</a:t>
            </a:r>
          </a:p>
        </p:txBody>
      </p:sp>
      <p:sp>
        <p:nvSpPr>
          <p:cNvPr id="4" name="TextBox 3">
            <a:extLst>
              <a:ext uri="{FF2B5EF4-FFF2-40B4-BE49-F238E27FC236}">
                <a16:creationId xmlns:a16="http://schemas.microsoft.com/office/drawing/2014/main" id="{AF90D1F6-2814-BAB7-AD5B-8A1CA39FB894}"/>
              </a:ext>
            </a:extLst>
          </p:cNvPr>
          <p:cNvSpPr txBox="1"/>
          <p:nvPr/>
        </p:nvSpPr>
        <p:spPr>
          <a:xfrm>
            <a:off x="3867606" y="6311900"/>
            <a:ext cx="10855036" cy="369332"/>
          </a:xfrm>
          <a:prstGeom prst="rect">
            <a:avLst/>
          </a:prstGeom>
          <a:noFill/>
        </p:spPr>
        <p:txBody>
          <a:bodyPr wrap="square">
            <a:spAutoFit/>
          </a:bodyPr>
          <a:lstStyle/>
          <a:p>
            <a:r>
              <a:rPr lang="en-GB" dirty="0">
                <a:hlinkClick r:id="rId2"/>
              </a:rPr>
              <a:t>https://www.helsinki.fi/fi/unitube/video/77f08913-fe6b-452b-8a28-c62e799eb746</a:t>
            </a:r>
            <a:r>
              <a:rPr lang="en-GB" dirty="0"/>
              <a:t> </a:t>
            </a:r>
          </a:p>
        </p:txBody>
      </p:sp>
      <p:sp>
        <p:nvSpPr>
          <p:cNvPr id="5" name="TextBox 4">
            <a:extLst>
              <a:ext uri="{FF2B5EF4-FFF2-40B4-BE49-F238E27FC236}">
                <a16:creationId xmlns:a16="http://schemas.microsoft.com/office/drawing/2014/main" id="{DC94DF10-0277-B85C-E28E-9207C6C4512A}"/>
              </a:ext>
            </a:extLst>
          </p:cNvPr>
          <p:cNvSpPr txBox="1"/>
          <p:nvPr/>
        </p:nvSpPr>
        <p:spPr>
          <a:xfrm>
            <a:off x="7159447" y="6059766"/>
            <a:ext cx="6096000" cy="369332"/>
          </a:xfrm>
          <a:prstGeom prst="rect">
            <a:avLst/>
          </a:prstGeom>
          <a:noFill/>
        </p:spPr>
        <p:txBody>
          <a:bodyPr wrap="square">
            <a:spAutoFit/>
          </a:bodyPr>
          <a:lstStyle/>
          <a:p>
            <a:r>
              <a:rPr lang="en-GB" b="1" dirty="0"/>
              <a:t>Fin3R webinar on sex-inclusive in vivo research</a:t>
            </a:r>
          </a:p>
        </p:txBody>
      </p:sp>
    </p:spTree>
    <p:extLst>
      <p:ext uri="{BB962C8B-B14F-4D97-AF65-F5344CB8AC3E}">
        <p14:creationId xmlns:p14="http://schemas.microsoft.com/office/powerpoint/2010/main" val="393527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F6E1-015B-43B1-AC66-FA882A4C74D4}"/>
              </a:ext>
            </a:extLst>
          </p:cNvPr>
          <p:cNvSpPr>
            <a:spLocks noGrp="1"/>
          </p:cNvSpPr>
          <p:nvPr>
            <p:ph type="title"/>
          </p:nvPr>
        </p:nvSpPr>
        <p:spPr>
          <a:xfrm>
            <a:off x="4965430" y="629268"/>
            <a:ext cx="6586491" cy="830564"/>
          </a:xfrm>
        </p:spPr>
        <p:txBody>
          <a:bodyPr anchor="b">
            <a:normAutofit fontScale="90000"/>
          </a:bodyPr>
          <a:lstStyle/>
          <a:p>
            <a:r>
              <a:rPr lang="en-GB" b="1" u="sng"/>
              <a:t>Real NBI example 1: Brains and Bias</a:t>
            </a:r>
          </a:p>
        </p:txBody>
      </p:sp>
      <p:sp>
        <p:nvSpPr>
          <p:cNvPr id="3" name="Content Placeholder 2">
            <a:extLst>
              <a:ext uri="{FF2B5EF4-FFF2-40B4-BE49-F238E27FC236}">
                <a16:creationId xmlns:a16="http://schemas.microsoft.com/office/drawing/2014/main" id="{1D0DC158-10A6-4FEA-8C0C-60FC4F39FB70}"/>
              </a:ext>
            </a:extLst>
          </p:cNvPr>
          <p:cNvSpPr>
            <a:spLocks noGrp="1"/>
          </p:cNvSpPr>
          <p:nvPr>
            <p:ph idx="1"/>
          </p:nvPr>
        </p:nvSpPr>
        <p:spPr>
          <a:xfrm>
            <a:off x="4965431" y="1915428"/>
            <a:ext cx="6586490" cy="4533498"/>
          </a:xfrm>
        </p:spPr>
        <p:style>
          <a:lnRef idx="1">
            <a:schemeClr val="accent6"/>
          </a:lnRef>
          <a:fillRef idx="2">
            <a:schemeClr val="accent6"/>
          </a:fillRef>
          <a:effectRef idx="1">
            <a:schemeClr val="accent6"/>
          </a:effectRef>
          <a:fontRef idx="minor">
            <a:schemeClr val="dk1"/>
          </a:fontRef>
        </p:style>
        <p:txBody>
          <a:bodyPr>
            <a:normAutofit fontScale="92500"/>
          </a:bodyPr>
          <a:lstStyle/>
          <a:p>
            <a:pPr marL="0" indent="0">
              <a:buNone/>
            </a:pPr>
            <a:endParaRPr lang="en-GB" sz="2400" b="1">
              <a:latin typeface="MV Boli" panose="02000500030200090000" pitchFamily="2" charset="0"/>
              <a:cs typeface="MV Boli" panose="02000500030200090000" pitchFamily="2" charset="0"/>
            </a:endParaRPr>
          </a:p>
          <a:p>
            <a:pPr marL="0" indent="0">
              <a:buNone/>
            </a:pPr>
            <a:r>
              <a:rPr lang="en-GB" sz="2400" b="1">
                <a:latin typeface="MV Boli" panose="02000500030200090000" pitchFamily="2" charset="0"/>
                <a:cs typeface="MV Boli" panose="02000500030200090000" pitchFamily="2" charset="0"/>
              </a:rPr>
              <a:t>Scenario</a:t>
            </a:r>
          </a:p>
          <a:p>
            <a:r>
              <a:rPr lang="en-GB" sz="2400">
                <a:latin typeface="MV Boli" panose="02000500030200090000" pitchFamily="2" charset="0"/>
                <a:cs typeface="MV Boli" panose="02000500030200090000" pitchFamily="2" charset="0"/>
              </a:rPr>
              <a:t>A student was measuring the effect of a genetic mutation on brain lesion frequency in mice</a:t>
            </a:r>
          </a:p>
          <a:p>
            <a:r>
              <a:rPr lang="en-GB" sz="2400">
                <a:latin typeface="MV Boli" panose="02000500030200090000" pitchFamily="2" charset="0"/>
                <a:cs typeface="MV Boli" panose="02000500030200090000" pitchFamily="2" charset="0"/>
              </a:rPr>
              <a:t>Lesions are counted by hand using image analysis software </a:t>
            </a:r>
          </a:p>
          <a:p>
            <a:r>
              <a:rPr lang="en-GB" sz="2400">
                <a:latin typeface="MV Boli" panose="02000500030200090000" pitchFamily="2" charset="0"/>
                <a:cs typeface="MV Boli" panose="02000500030200090000" pitchFamily="2" charset="0"/>
              </a:rPr>
              <a:t>First she counted the lesions from brains of in the wild-type mice, next she counted the lesions from brains of the mutant mice</a:t>
            </a:r>
          </a:p>
          <a:p>
            <a:r>
              <a:rPr lang="en-GB" sz="2400">
                <a:latin typeface="MV Boli" panose="02000500030200090000" pitchFamily="2" charset="0"/>
                <a:cs typeface="MV Boli" panose="02000500030200090000" pitchFamily="2" charset="0"/>
              </a:rPr>
              <a:t>What sources of bias might there be?  What should she have done to reduce this?</a:t>
            </a:r>
          </a:p>
        </p:txBody>
      </p:sp>
      <p:pic>
        <p:nvPicPr>
          <p:cNvPr id="5" name="Picture 4">
            <a:extLst>
              <a:ext uri="{FF2B5EF4-FFF2-40B4-BE49-F238E27FC236}">
                <a16:creationId xmlns:a16="http://schemas.microsoft.com/office/drawing/2014/main" id="{00F80C1E-35C6-4490-B8C5-BA4C61D5809E}"/>
              </a:ext>
            </a:extLst>
          </p:cNvPr>
          <p:cNvPicPr>
            <a:picLocks noChangeAspect="1"/>
          </p:cNvPicPr>
          <p:nvPr/>
        </p:nvPicPr>
        <p:blipFill rotWithShape="1">
          <a:blip r:embed="rId3"/>
          <a:srcRect l="49305"/>
          <a:stretch/>
        </p:blipFill>
        <p:spPr>
          <a:xfrm>
            <a:off x="20" y="10"/>
            <a:ext cx="4635571" cy="6857990"/>
          </a:xfrm>
          <a:prstGeom prst="rect">
            <a:avLst/>
          </a:prstGeom>
          <a:effectLst/>
        </p:spPr>
      </p:pic>
    </p:spTree>
    <p:extLst>
      <p:ext uri="{BB962C8B-B14F-4D97-AF65-F5344CB8AC3E}">
        <p14:creationId xmlns:p14="http://schemas.microsoft.com/office/powerpoint/2010/main" val="319469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E2B7-67FA-98F1-F6C7-62BE90E8461F}"/>
              </a:ext>
            </a:extLst>
          </p:cNvPr>
          <p:cNvSpPr>
            <a:spLocks noGrp="1"/>
          </p:cNvSpPr>
          <p:nvPr>
            <p:ph type="title"/>
          </p:nvPr>
        </p:nvSpPr>
        <p:spPr>
          <a:xfrm>
            <a:off x="593756" y="202163"/>
            <a:ext cx="10515600" cy="1325563"/>
          </a:xfrm>
        </p:spPr>
        <p:txBody>
          <a:bodyPr/>
          <a:lstStyle/>
          <a:p>
            <a:r>
              <a:rPr lang="en-GB" dirty="0"/>
              <a:t>Brains and bias</a:t>
            </a:r>
          </a:p>
        </p:txBody>
      </p:sp>
      <p:sp>
        <p:nvSpPr>
          <p:cNvPr id="3" name="Content Placeholder 2">
            <a:extLst>
              <a:ext uri="{FF2B5EF4-FFF2-40B4-BE49-F238E27FC236}">
                <a16:creationId xmlns:a16="http://schemas.microsoft.com/office/drawing/2014/main" id="{BB68FBA5-57C6-5E05-4FBF-F5F12784691E}"/>
              </a:ext>
            </a:extLst>
          </p:cNvPr>
          <p:cNvSpPr>
            <a:spLocks noGrp="1"/>
          </p:cNvSpPr>
          <p:nvPr>
            <p:ph idx="1"/>
          </p:nvPr>
        </p:nvSpPr>
        <p:spPr>
          <a:xfrm>
            <a:off x="593756" y="1662663"/>
            <a:ext cx="11186160" cy="4351338"/>
          </a:xfrm>
        </p:spPr>
        <p:txBody>
          <a:bodyPr>
            <a:normAutofit fontScale="77500" lnSpcReduction="20000"/>
          </a:bodyPr>
          <a:lstStyle/>
          <a:p>
            <a:r>
              <a:rPr lang="en-GB" dirty="0"/>
              <a:t>Technical factors that might affect the measurement and bias the results?</a:t>
            </a:r>
          </a:p>
          <a:p>
            <a:pPr lvl="1"/>
            <a:r>
              <a:rPr lang="en-GB" dirty="0"/>
              <a:t>Order effect</a:t>
            </a:r>
          </a:p>
          <a:p>
            <a:pPr lvl="1"/>
            <a:r>
              <a:rPr lang="en-GB" dirty="0"/>
              <a:t>Cognitive bias</a:t>
            </a:r>
          </a:p>
          <a:p>
            <a:pPr lvl="1"/>
            <a:r>
              <a:rPr lang="en-GB" dirty="0"/>
              <a:t>Anything else?</a:t>
            </a:r>
          </a:p>
          <a:p>
            <a:pPr lvl="1"/>
            <a:endParaRPr lang="en-GB" dirty="0"/>
          </a:p>
          <a:p>
            <a:r>
              <a:rPr lang="en-GB" dirty="0"/>
              <a:t>Deal with by </a:t>
            </a:r>
          </a:p>
          <a:p>
            <a:pPr lvl="1"/>
            <a:r>
              <a:rPr lang="en-GB" dirty="0"/>
              <a:t>Randomisation! (Simple / Blocked)</a:t>
            </a:r>
          </a:p>
          <a:p>
            <a:pPr lvl="1"/>
            <a:r>
              <a:rPr lang="en-GB" dirty="0"/>
              <a:t>Blinding</a:t>
            </a:r>
          </a:p>
          <a:p>
            <a:pPr lvl="1"/>
            <a:endParaRPr lang="en-GB" dirty="0"/>
          </a:p>
          <a:p>
            <a:r>
              <a:rPr lang="en-GB" dirty="0"/>
              <a:t>Reduce random error by automation (if possible) or repeated measurement?</a:t>
            </a:r>
          </a:p>
          <a:p>
            <a:endParaRPr lang="en-GB" dirty="0"/>
          </a:p>
          <a:p>
            <a:pPr marL="0" indent="0">
              <a:buNone/>
            </a:pPr>
            <a:r>
              <a:rPr lang="en-GB" b="1" dirty="0"/>
              <a:t>Design equation (just for the counting phase..):</a:t>
            </a:r>
          </a:p>
          <a:p>
            <a:pPr marL="0" indent="0">
              <a:buNone/>
            </a:pPr>
            <a:r>
              <a:rPr lang="en-GB" dirty="0"/>
              <a:t>lesions = genotype effect + order effect + cognitive bias + mouse effect  + measurement error</a:t>
            </a:r>
          </a:p>
        </p:txBody>
      </p:sp>
      <p:sp>
        <p:nvSpPr>
          <p:cNvPr id="4" name="Right Brace 3">
            <a:extLst>
              <a:ext uri="{FF2B5EF4-FFF2-40B4-BE49-F238E27FC236}">
                <a16:creationId xmlns:a16="http://schemas.microsoft.com/office/drawing/2014/main" id="{ACF62E0B-0B72-AC8C-9578-E313540229C7}"/>
              </a:ext>
            </a:extLst>
          </p:cNvPr>
          <p:cNvSpPr/>
          <p:nvPr/>
        </p:nvSpPr>
        <p:spPr>
          <a:xfrm rot="5400000">
            <a:off x="5339062" y="4521289"/>
            <a:ext cx="272130" cy="31181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Right Brace 4">
            <a:extLst>
              <a:ext uri="{FF2B5EF4-FFF2-40B4-BE49-F238E27FC236}">
                <a16:creationId xmlns:a16="http://schemas.microsoft.com/office/drawing/2014/main" id="{6E0D2128-1F0D-8350-050B-369E14965057}"/>
              </a:ext>
            </a:extLst>
          </p:cNvPr>
          <p:cNvSpPr/>
          <p:nvPr/>
        </p:nvSpPr>
        <p:spPr>
          <a:xfrm rot="5400000">
            <a:off x="9071339" y="4175389"/>
            <a:ext cx="272130" cy="3803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Right Brace 5">
            <a:extLst>
              <a:ext uri="{FF2B5EF4-FFF2-40B4-BE49-F238E27FC236}">
                <a16:creationId xmlns:a16="http://schemas.microsoft.com/office/drawing/2014/main" id="{93DDE552-0BA3-19C0-1C1A-6FDC4D0E5A23}"/>
              </a:ext>
            </a:extLst>
          </p:cNvPr>
          <p:cNvSpPr/>
          <p:nvPr/>
        </p:nvSpPr>
        <p:spPr>
          <a:xfrm rot="5400000">
            <a:off x="2579097" y="5170327"/>
            <a:ext cx="272130" cy="18592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F9E4FAEB-806E-6816-C613-03D25390A3C1}"/>
              </a:ext>
            </a:extLst>
          </p:cNvPr>
          <p:cNvSpPr/>
          <p:nvPr/>
        </p:nvSpPr>
        <p:spPr>
          <a:xfrm rot="5400000">
            <a:off x="952229" y="5704490"/>
            <a:ext cx="272130" cy="790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F5C5E80C-5C94-A85C-5FAD-C68A548D731F}"/>
              </a:ext>
            </a:extLst>
          </p:cNvPr>
          <p:cNvSpPr txBox="1"/>
          <p:nvPr/>
        </p:nvSpPr>
        <p:spPr>
          <a:xfrm>
            <a:off x="614752" y="6236031"/>
            <a:ext cx="1019895" cy="369332"/>
          </a:xfrm>
          <a:prstGeom prst="rect">
            <a:avLst/>
          </a:prstGeom>
          <a:noFill/>
        </p:spPr>
        <p:txBody>
          <a:bodyPr wrap="none" rtlCol="0">
            <a:spAutoFit/>
          </a:bodyPr>
          <a:lstStyle/>
          <a:p>
            <a:r>
              <a:rPr lang="en-GB">
                <a:solidFill>
                  <a:schemeClr val="accent4"/>
                </a:solidFill>
              </a:rPr>
              <a:t>outcome</a:t>
            </a:r>
          </a:p>
        </p:txBody>
      </p:sp>
      <p:sp>
        <p:nvSpPr>
          <p:cNvPr id="9" name="TextBox 8">
            <a:extLst>
              <a:ext uri="{FF2B5EF4-FFF2-40B4-BE49-F238E27FC236}">
                <a16:creationId xmlns:a16="http://schemas.microsoft.com/office/drawing/2014/main" id="{FA3E2B7F-076E-4E2F-C7BE-A7D3A9C1394E}"/>
              </a:ext>
            </a:extLst>
          </p:cNvPr>
          <p:cNvSpPr txBox="1"/>
          <p:nvPr/>
        </p:nvSpPr>
        <p:spPr>
          <a:xfrm>
            <a:off x="1810324" y="6236031"/>
            <a:ext cx="1834477" cy="369332"/>
          </a:xfrm>
          <a:prstGeom prst="rect">
            <a:avLst/>
          </a:prstGeom>
          <a:noFill/>
        </p:spPr>
        <p:txBody>
          <a:bodyPr wrap="none" rtlCol="0">
            <a:spAutoFit/>
          </a:bodyPr>
          <a:lstStyle/>
          <a:p>
            <a:r>
              <a:rPr lang="en-GB">
                <a:solidFill>
                  <a:schemeClr val="accent4"/>
                </a:solidFill>
              </a:rPr>
              <a:t>‘treatment’ effect</a:t>
            </a:r>
          </a:p>
        </p:txBody>
      </p:sp>
      <p:sp>
        <p:nvSpPr>
          <p:cNvPr id="10" name="TextBox 9">
            <a:extLst>
              <a:ext uri="{FF2B5EF4-FFF2-40B4-BE49-F238E27FC236}">
                <a16:creationId xmlns:a16="http://schemas.microsoft.com/office/drawing/2014/main" id="{827F8598-DF41-562E-21FD-C42B134CFFD4}"/>
              </a:ext>
            </a:extLst>
          </p:cNvPr>
          <p:cNvSpPr txBox="1"/>
          <p:nvPr/>
        </p:nvSpPr>
        <p:spPr>
          <a:xfrm>
            <a:off x="4616109" y="6215171"/>
            <a:ext cx="1718034" cy="369332"/>
          </a:xfrm>
          <a:prstGeom prst="rect">
            <a:avLst/>
          </a:prstGeom>
          <a:noFill/>
        </p:spPr>
        <p:txBody>
          <a:bodyPr wrap="none" rtlCol="0">
            <a:spAutoFit/>
          </a:bodyPr>
          <a:lstStyle/>
          <a:p>
            <a:r>
              <a:rPr lang="en-GB">
                <a:solidFill>
                  <a:schemeClr val="accent4"/>
                </a:solidFill>
              </a:rPr>
              <a:t>technical factors</a:t>
            </a:r>
          </a:p>
        </p:txBody>
      </p:sp>
      <p:sp>
        <p:nvSpPr>
          <p:cNvPr id="11" name="TextBox 10">
            <a:extLst>
              <a:ext uri="{FF2B5EF4-FFF2-40B4-BE49-F238E27FC236}">
                <a16:creationId xmlns:a16="http://schemas.microsoft.com/office/drawing/2014/main" id="{9A00994B-CBBC-63B1-E098-C41889C4E8B1}"/>
              </a:ext>
            </a:extLst>
          </p:cNvPr>
          <p:cNvSpPr txBox="1"/>
          <p:nvPr/>
        </p:nvSpPr>
        <p:spPr>
          <a:xfrm>
            <a:off x="8445404" y="6203455"/>
            <a:ext cx="1447384" cy="369332"/>
          </a:xfrm>
          <a:prstGeom prst="rect">
            <a:avLst/>
          </a:prstGeom>
          <a:noFill/>
        </p:spPr>
        <p:txBody>
          <a:bodyPr wrap="none" rtlCol="0">
            <a:spAutoFit/>
          </a:bodyPr>
          <a:lstStyle/>
          <a:p>
            <a:r>
              <a:rPr lang="en-GB">
                <a:solidFill>
                  <a:schemeClr val="accent4"/>
                </a:solidFill>
              </a:rPr>
              <a:t>random error</a:t>
            </a:r>
          </a:p>
        </p:txBody>
      </p:sp>
    </p:spTree>
    <p:extLst>
      <p:ext uri="{BB962C8B-B14F-4D97-AF65-F5344CB8AC3E}">
        <p14:creationId xmlns:p14="http://schemas.microsoft.com/office/powerpoint/2010/main" val="39927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p:bldP spid="9" grpId="0"/>
      <p:bldP spid="10"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DB4B-14EE-4085-8E05-2CABF0C93FF5}"/>
              </a:ext>
            </a:extLst>
          </p:cNvPr>
          <p:cNvSpPr>
            <a:spLocks noGrp="1"/>
          </p:cNvSpPr>
          <p:nvPr>
            <p:ph type="title"/>
          </p:nvPr>
        </p:nvSpPr>
        <p:spPr>
          <a:xfrm>
            <a:off x="630820" y="387703"/>
            <a:ext cx="10515600" cy="1325563"/>
          </a:xfrm>
        </p:spPr>
        <p:txBody>
          <a:bodyPr/>
          <a:lstStyle/>
          <a:p>
            <a:r>
              <a:rPr lang="en-GB" dirty="0"/>
              <a:t>Real NBI example.   Plate layouts (reducing bias)</a:t>
            </a:r>
          </a:p>
        </p:txBody>
      </p:sp>
      <p:pic>
        <p:nvPicPr>
          <p:cNvPr id="4" name="Picture 3">
            <a:extLst>
              <a:ext uri="{FF2B5EF4-FFF2-40B4-BE49-F238E27FC236}">
                <a16:creationId xmlns:a16="http://schemas.microsoft.com/office/drawing/2014/main" id="{8BC9E7D7-375F-4846-A88A-284FA7957E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31741" y="2122187"/>
            <a:ext cx="7856837" cy="3900805"/>
          </a:xfrm>
          <a:prstGeom prst="rect">
            <a:avLst/>
          </a:prstGeom>
          <a:noFill/>
          <a:ln>
            <a:noFill/>
          </a:ln>
        </p:spPr>
      </p:pic>
      <p:sp>
        <p:nvSpPr>
          <p:cNvPr id="6" name="TextBox 5">
            <a:extLst>
              <a:ext uri="{FF2B5EF4-FFF2-40B4-BE49-F238E27FC236}">
                <a16:creationId xmlns:a16="http://schemas.microsoft.com/office/drawing/2014/main" id="{7FE47943-D258-4BC1-9B6C-F631561930DF}"/>
              </a:ext>
            </a:extLst>
          </p:cNvPr>
          <p:cNvSpPr txBox="1"/>
          <p:nvPr/>
        </p:nvSpPr>
        <p:spPr>
          <a:xfrm>
            <a:off x="603422" y="1871986"/>
            <a:ext cx="2898730" cy="47089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Three treatment groups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20 patients per group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Two replicate samples per patient.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For measurement, samples </a:t>
            </a:r>
            <a:r>
              <a:rPr lang="en-GB" sz="2000" dirty="0">
                <a:solidFill>
                  <a:prstClr val="black"/>
                </a:solidFill>
                <a:latin typeface="Calibri" panose="020F0502020204030204"/>
              </a:rPr>
              <a:t>w</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ere arranged as opposite on two 96 well plates.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Potential problems here?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Potential solutions?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Other considerations? </a:t>
            </a:r>
          </a:p>
        </p:txBody>
      </p:sp>
    </p:spTree>
    <p:extLst>
      <p:ext uri="{BB962C8B-B14F-4D97-AF65-F5344CB8AC3E}">
        <p14:creationId xmlns:p14="http://schemas.microsoft.com/office/powerpoint/2010/main" val="1438043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D6CA-C881-4391-BAE3-6B745874ADA3}"/>
              </a:ext>
            </a:extLst>
          </p:cNvPr>
          <p:cNvSpPr>
            <a:spLocks noGrp="1"/>
          </p:cNvSpPr>
          <p:nvPr>
            <p:ph type="title"/>
          </p:nvPr>
        </p:nvSpPr>
        <p:spPr>
          <a:xfrm>
            <a:off x="304800" y="136525"/>
            <a:ext cx="10515600" cy="1325563"/>
          </a:xfrm>
        </p:spPr>
        <p:txBody>
          <a:bodyPr/>
          <a:lstStyle/>
          <a:p>
            <a:r>
              <a:rPr lang="en-GB" dirty="0"/>
              <a:t>Real </a:t>
            </a:r>
            <a:r>
              <a:rPr lang="en-GB"/>
              <a:t>NBI </a:t>
            </a:r>
            <a:r>
              <a:rPr lang="en-GB" dirty="0"/>
              <a:t>example 3.  Alpha lattice</a:t>
            </a:r>
          </a:p>
        </p:txBody>
      </p:sp>
      <p:sp>
        <p:nvSpPr>
          <p:cNvPr id="3" name="Content Placeholder 2">
            <a:extLst>
              <a:ext uri="{FF2B5EF4-FFF2-40B4-BE49-F238E27FC236}">
                <a16:creationId xmlns:a16="http://schemas.microsoft.com/office/drawing/2014/main" id="{9E04F863-FB6C-4869-B335-202132B38E52}"/>
              </a:ext>
            </a:extLst>
          </p:cNvPr>
          <p:cNvSpPr>
            <a:spLocks noGrp="1"/>
          </p:cNvSpPr>
          <p:nvPr>
            <p:ph idx="1"/>
          </p:nvPr>
        </p:nvSpPr>
        <p:spPr>
          <a:xfrm>
            <a:off x="492183" y="1462088"/>
            <a:ext cx="5686425" cy="4930746"/>
          </a:xfrm>
        </p:spPr>
        <p:txBody>
          <a:bodyPr>
            <a:normAutofit fontScale="77500" lnSpcReduction="20000"/>
          </a:bodyPr>
          <a:lstStyle/>
          <a:p>
            <a:pPr marL="0" indent="0">
              <a:buNone/>
            </a:pPr>
            <a:r>
              <a:rPr lang="en-GB" dirty="0"/>
              <a:t>More complex situations need more complex designs..</a:t>
            </a:r>
          </a:p>
          <a:p>
            <a:r>
              <a:rPr lang="en-GB" dirty="0"/>
              <a:t>Allocation of crops in a field – with unknown fertility gradients</a:t>
            </a:r>
          </a:p>
          <a:p>
            <a:r>
              <a:rPr lang="en-GB" dirty="0"/>
              <a:t>We want to test </a:t>
            </a:r>
            <a:r>
              <a:rPr lang="en-GB" b="1" dirty="0"/>
              <a:t>83 different lines </a:t>
            </a:r>
            <a:r>
              <a:rPr lang="en-GB" dirty="0"/>
              <a:t>of wheat, 8 reps per line.  15 plots per block</a:t>
            </a:r>
          </a:p>
          <a:p>
            <a:r>
              <a:rPr lang="en-GB" dirty="0"/>
              <a:t>How should we plant our field?</a:t>
            </a:r>
          </a:p>
          <a:p>
            <a:r>
              <a:rPr lang="en-GB" dirty="0"/>
              <a:t>Aim – minimise the loss of precision associated with variation across the field</a:t>
            </a:r>
          </a:p>
          <a:p>
            <a:endParaRPr lang="en-GB" b="1" i="1" dirty="0"/>
          </a:p>
          <a:p>
            <a:r>
              <a:rPr lang="en-GB" b="1" i="1" dirty="0"/>
              <a:t>Call in the experts!</a:t>
            </a:r>
          </a:p>
          <a:p>
            <a:r>
              <a:rPr lang="en-GB" b="1" i="1" dirty="0"/>
              <a:t>Alpha lattice, make sure every pair of lines occurs within a block equally often</a:t>
            </a:r>
          </a:p>
          <a:p>
            <a:r>
              <a:rPr lang="en-GB" i="1" dirty="0"/>
              <a:t>Practical knowledge also important, adding a marker so we don’t get lost</a:t>
            </a:r>
          </a:p>
        </p:txBody>
      </p:sp>
      <p:pic>
        <p:nvPicPr>
          <p:cNvPr id="5" name="Picture 4" descr="Chart, treemap chart&#10;&#10;Description automatically generated">
            <a:extLst>
              <a:ext uri="{FF2B5EF4-FFF2-40B4-BE49-F238E27FC236}">
                <a16:creationId xmlns:a16="http://schemas.microsoft.com/office/drawing/2014/main" id="{5860E39C-8775-4400-8AC4-4A61C5779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025" y="1097280"/>
            <a:ext cx="4032128" cy="5376170"/>
          </a:xfrm>
          <a:prstGeom prst="rect">
            <a:avLst/>
          </a:prstGeom>
        </p:spPr>
      </p:pic>
    </p:spTree>
    <p:extLst>
      <p:ext uri="{BB962C8B-B14F-4D97-AF65-F5344CB8AC3E}">
        <p14:creationId xmlns:p14="http://schemas.microsoft.com/office/powerpoint/2010/main" val="236235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B24F-C853-40C2-FE43-B248FF42827E}"/>
              </a:ext>
            </a:extLst>
          </p:cNvPr>
          <p:cNvSpPr>
            <a:spLocks noGrp="1"/>
          </p:cNvSpPr>
          <p:nvPr>
            <p:ph type="title"/>
          </p:nvPr>
        </p:nvSpPr>
        <p:spPr/>
        <p:txBody>
          <a:bodyPr/>
          <a:lstStyle/>
          <a:p>
            <a:r>
              <a:rPr lang="en-GB"/>
              <a:t>Real NBI example 4</a:t>
            </a:r>
          </a:p>
        </p:txBody>
      </p:sp>
      <p:sp>
        <p:nvSpPr>
          <p:cNvPr id="3" name="Content Placeholder 2">
            <a:extLst>
              <a:ext uri="{FF2B5EF4-FFF2-40B4-BE49-F238E27FC236}">
                <a16:creationId xmlns:a16="http://schemas.microsoft.com/office/drawing/2014/main" id="{8C26AB76-FBF0-19EF-5200-76694576595C}"/>
              </a:ext>
            </a:extLst>
          </p:cNvPr>
          <p:cNvSpPr>
            <a:spLocks noGrp="1"/>
          </p:cNvSpPr>
          <p:nvPr>
            <p:ph idx="1"/>
          </p:nvPr>
        </p:nvSpPr>
        <p:spPr>
          <a:xfrm>
            <a:off x="838200" y="1581912"/>
            <a:ext cx="10515600" cy="4595051"/>
          </a:xfrm>
        </p:spPr>
        <p:txBody>
          <a:bodyPr/>
          <a:lstStyle/>
          <a:p>
            <a:r>
              <a:rPr lang="en-GB"/>
              <a:t>Incomplete-block crossover trial</a:t>
            </a:r>
          </a:p>
        </p:txBody>
      </p:sp>
    </p:spTree>
    <p:extLst>
      <p:ext uri="{BB962C8B-B14F-4D97-AF65-F5344CB8AC3E}">
        <p14:creationId xmlns:p14="http://schemas.microsoft.com/office/powerpoint/2010/main" val="4736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D48F-CF5B-CE48-E3F9-24019D9BC692}"/>
              </a:ext>
            </a:extLst>
          </p:cNvPr>
          <p:cNvSpPr>
            <a:spLocks noGrp="1"/>
          </p:cNvSpPr>
          <p:nvPr>
            <p:ph type="title"/>
          </p:nvPr>
        </p:nvSpPr>
        <p:spPr/>
        <p:txBody>
          <a:bodyPr/>
          <a:lstStyle/>
          <a:p>
            <a:r>
              <a:rPr lang="en-GB" dirty="0"/>
              <a:t>Clustering</a:t>
            </a:r>
          </a:p>
        </p:txBody>
      </p:sp>
      <p:sp>
        <p:nvSpPr>
          <p:cNvPr id="4" name="Text Placeholder 3">
            <a:extLst>
              <a:ext uri="{FF2B5EF4-FFF2-40B4-BE49-F238E27FC236}">
                <a16:creationId xmlns:a16="http://schemas.microsoft.com/office/drawing/2014/main" id="{185BECE5-A05B-AD24-B926-D19D37CA2FB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505104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619A4-EE88-4FAD-38D9-B67D12F1B57C}"/>
              </a:ext>
            </a:extLst>
          </p:cNvPr>
          <p:cNvSpPr>
            <a:spLocks noGrp="1"/>
          </p:cNvSpPr>
          <p:nvPr>
            <p:ph type="title"/>
          </p:nvPr>
        </p:nvSpPr>
        <p:spPr/>
        <p:txBody>
          <a:bodyPr/>
          <a:lstStyle/>
          <a:p>
            <a:r>
              <a:rPr lang="en-GB" b="1"/>
              <a:t>‘Clustering’ factors, experimental units</a:t>
            </a:r>
          </a:p>
        </p:txBody>
      </p:sp>
      <p:sp>
        <p:nvSpPr>
          <p:cNvPr id="3" name="Content Placeholder 2">
            <a:extLst>
              <a:ext uri="{FF2B5EF4-FFF2-40B4-BE49-F238E27FC236}">
                <a16:creationId xmlns:a16="http://schemas.microsoft.com/office/drawing/2014/main" id="{E831E5A7-BE49-A135-73CA-2CE59F92D988}"/>
              </a:ext>
            </a:extLst>
          </p:cNvPr>
          <p:cNvSpPr>
            <a:spLocks noGrp="1"/>
          </p:cNvSpPr>
          <p:nvPr>
            <p:ph sz="half" idx="1"/>
          </p:nvPr>
        </p:nvSpPr>
        <p:spPr>
          <a:xfrm>
            <a:off x="838200" y="1825625"/>
            <a:ext cx="5257800" cy="4351338"/>
          </a:xfrm>
        </p:spPr>
        <p:txBody>
          <a:bodyPr>
            <a:normAutofit/>
          </a:bodyPr>
          <a:lstStyle/>
          <a:p>
            <a:pPr marL="0" indent="0">
              <a:buNone/>
            </a:pPr>
            <a:r>
              <a:rPr lang="en-GB"/>
              <a:t>Mixing up one batch of medium A and one batch of medium B, then use these two batches for all the plants</a:t>
            </a:r>
          </a:p>
          <a:p>
            <a:pPr marL="514350" indent="-514350">
              <a:buFont typeface="+mj-lt"/>
              <a:buAutoNum type="arabicPeriod"/>
            </a:pPr>
            <a:endParaRPr lang="en-GB"/>
          </a:p>
          <a:p>
            <a:endParaRPr lang="en-GB"/>
          </a:p>
        </p:txBody>
      </p:sp>
      <p:sp>
        <p:nvSpPr>
          <p:cNvPr id="4" name="Content Placeholder 3">
            <a:extLst>
              <a:ext uri="{FF2B5EF4-FFF2-40B4-BE49-F238E27FC236}">
                <a16:creationId xmlns:a16="http://schemas.microsoft.com/office/drawing/2014/main" id="{44FB8775-D17E-F53A-2CEC-457D5093B9E7}"/>
              </a:ext>
            </a:extLst>
          </p:cNvPr>
          <p:cNvSpPr>
            <a:spLocks noGrp="1"/>
          </p:cNvSpPr>
          <p:nvPr>
            <p:ph sz="half" idx="2"/>
          </p:nvPr>
        </p:nvSpPr>
        <p:spPr>
          <a:xfrm>
            <a:off x="6614444" y="1825625"/>
            <a:ext cx="4739355" cy="4351338"/>
          </a:xfrm>
        </p:spPr>
        <p:txBody>
          <a:bodyPr/>
          <a:lstStyle/>
          <a:p>
            <a:pPr marL="0" indent="0">
              <a:buNone/>
            </a:pPr>
            <a:r>
              <a:rPr lang="en-GB" dirty="0"/>
              <a:t>Mixing a new batch of medium for each plant</a:t>
            </a:r>
          </a:p>
          <a:p>
            <a:endParaRPr lang="en-GB" dirty="0"/>
          </a:p>
        </p:txBody>
      </p:sp>
      <p:sp>
        <p:nvSpPr>
          <p:cNvPr id="5" name="Rectangle 4">
            <a:extLst>
              <a:ext uri="{FF2B5EF4-FFF2-40B4-BE49-F238E27FC236}">
                <a16:creationId xmlns:a16="http://schemas.microsoft.com/office/drawing/2014/main" id="{A7DDBE0F-2DCC-BB3E-7287-398C811B6E36}"/>
              </a:ext>
            </a:extLst>
          </p:cNvPr>
          <p:cNvSpPr/>
          <p:nvPr/>
        </p:nvSpPr>
        <p:spPr>
          <a:xfrm>
            <a:off x="957129" y="3429000"/>
            <a:ext cx="2042445" cy="1886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B4A6991-87EE-9F82-3BE5-89A2E81ED680}"/>
              </a:ext>
            </a:extLst>
          </p:cNvPr>
          <p:cNvSpPr/>
          <p:nvPr/>
        </p:nvSpPr>
        <p:spPr>
          <a:xfrm>
            <a:off x="3291555" y="3429000"/>
            <a:ext cx="2042445" cy="188648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44A5657-78B1-BE5B-FCD3-BBAF82372036}"/>
              </a:ext>
            </a:extLst>
          </p:cNvPr>
          <p:cNvSpPr/>
          <p:nvPr/>
        </p:nvSpPr>
        <p:spPr>
          <a:xfrm>
            <a:off x="6742507" y="3429000"/>
            <a:ext cx="942884" cy="852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Graphic 28">
            <a:extLst>
              <a:ext uri="{FF2B5EF4-FFF2-40B4-BE49-F238E27FC236}">
                <a16:creationId xmlns:a16="http://schemas.microsoft.com/office/drawing/2014/main" id="{00E2EC44-5170-E93F-7BAB-54A38F7F68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6620" y="3605747"/>
            <a:ext cx="689415" cy="565180"/>
          </a:xfrm>
          <a:prstGeom prst="rect">
            <a:avLst/>
          </a:prstGeom>
        </p:spPr>
      </p:pic>
      <p:pic>
        <p:nvPicPr>
          <p:cNvPr id="30" name="Graphic 29">
            <a:extLst>
              <a:ext uri="{FF2B5EF4-FFF2-40B4-BE49-F238E27FC236}">
                <a16:creationId xmlns:a16="http://schemas.microsoft.com/office/drawing/2014/main" id="{A1FAD3C3-3A8D-3974-5C34-23DD819741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9504" y="3604849"/>
            <a:ext cx="689415" cy="565180"/>
          </a:xfrm>
          <a:prstGeom prst="rect">
            <a:avLst/>
          </a:prstGeom>
        </p:spPr>
      </p:pic>
      <p:pic>
        <p:nvPicPr>
          <p:cNvPr id="31" name="Graphic 30">
            <a:extLst>
              <a:ext uri="{FF2B5EF4-FFF2-40B4-BE49-F238E27FC236}">
                <a16:creationId xmlns:a16="http://schemas.microsoft.com/office/drawing/2014/main" id="{3D9180D0-75BC-87DD-C14A-2055FA9B89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41692" y="4476809"/>
            <a:ext cx="689415" cy="565180"/>
          </a:xfrm>
          <a:prstGeom prst="rect">
            <a:avLst/>
          </a:prstGeom>
        </p:spPr>
      </p:pic>
      <p:pic>
        <p:nvPicPr>
          <p:cNvPr id="32" name="Graphic 31">
            <a:extLst>
              <a:ext uri="{FF2B5EF4-FFF2-40B4-BE49-F238E27FC236}">
                <a16:creationId xmlns:a16="http://schemas.microsoft.com/office/drawing/2014/main" id="{91DEE2ED-C7D8-0CD3-9A3D-AABEC7F291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1282" y="4503158"/>
            <a:ext cx="689415" cy="565180"/>
          </a:xfrm>
          <a:prstGeom prst="rect">
            <a:avLst/>
          </a:prstGeom>
        </p:spPr>
      </p:pic>
      <p:pic>
        <p:nvPicPr>
          <p:cNvPr id="33" name="Graphic 32">
            <a:extLst>
              <a:ext uri="{FF2B5EF4-FFF2-40B4-BE49-F238E27FC236}">
                <a16:creationId xmlns:a16="http://schemas.microsoft.com/office/drawing/2014/main" id="{B3943AED-3ACE-9E17-18C7-F405219FB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9311" y="3561028"/>
            <a:ext cx="689415" cy="565180"/>
          </a:xfrm>
          <a:prstGeom prst="rect">
            <a:avLst/>
          </a:prstGeom>
        </p:spPr>
      </p:pic>
      <p:sp>
        <p:nvSpPr>
          <p:cNvPr id="34" name="Rectangle 33">
            <a:extLst>
              <a:ext uri="{FF2B5EF4-FFF2-40B4-BE49-F238E27FC236}">
                <a16:creationId xmlns:a16="http://schemas.microsoft.com/office/drawing/2014/main" id="{8C37438D-D6C0-62EB-0581-6D76749AB1D2}"/>
              </a:ext>
            </a:extLst>
          </p:cNvPr>
          <p:cNvSpPr/>
          <p:nvPr/>
        </p:nvSpPr>
        <p:spPr>
          <a:xfrm>
            <a:off x="6735521" y="4412996"/>
            <a:ext cx="942884" cy="852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phic 34">
            <a:extLst>
              <a:ext uri="{FF2B5EF4-FFF2-40B4-BE49-F238E27FC236}">
                <a16:creationId xmlns:a16="http://schemas.microsoft.com/office/drawing/2014/main" id="{5FC039F7-53FE-7955-DE67-C0331EAAAA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2325" y="4545024"/>
            <a:ext cx="689415" cy="565180"/>
          </a:xfrm>
          <a:prstGeom prst="rect">
            <a:avLst/>
          </a:prstGeom>
        </p:spPr>
      </p:pic>
      <p:sp>
        <p:nvSpPr>
          <p:cNvPr id="36" name="Rectangle 35">
            <a:extLst>
              <a:ext uri="{FF2B5EF4-FFF2-40B4-BE49-F238E27FC236}">
                <a16:creationId xmlns:a16="http://schemas.microsoft.com/office/drawing/2014/main" id="{366B3FD9-7F89-279B-E2F8-B7C3D43B2840}"/>
              </a:ext>
            </a:extLst>
          </p:cNvPr>
          <p:cNvSpPr/>
          <p:nvPr/>
        </p:nvSpPr>
        <p:spPr>
          <a:xfrm>
            <a:off x="7832195" y="3429000"/>
            <a:ext cx="942884" cy="852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Graphic 36">
            <a:extLst>
              <a:ext uri="{FF2B5EF4-FFF2-40B4-BE49-F238E27FC236}">
                <a16:creationId xmlns:a16="http://schemas.microsoft.com/office/drawing/2014/main" id="{70BD1B81-6801-61AB-4D23-C407C51008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8999" y="3561028"/>
            <a:ext cx="689415" cy="565180"/>
          </a:xfrm>
          <a:prstGeom prst="rect">
            <a:avLst/>
          </a:prstGeom>
        </p:spPr>
      </p:pic>
      <p:sp>
        <p:nvSpPr>
          <p:cNvPr id="38" name="Rectangle 37">
            <a:extLst>
              <a:ext uri="{FF2B5EF4-FFF2-40B4-BE49-F238E27FC236}">
                <a16:creationId xmlns:a16="http://schemas.microsoft.com/office/drawing/2014/main" id="{0D02F3EB-98DC-E5F4-A3D4-41FDE857ED0C}"/>
              </a:ext>
            </a:extLst>
          </p:cNvPr>
          <p:cNvSpPr/>
          <p:nvPr/>
        </p:nvSpPr>
        <p:spPr>
          <a:xfrm>
            <a:off x="7840820" y="4416201"/>
            <a:ext cx="942884" cy="852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Graphic 38">
            <a:extLst>
              <a:ext uri="{FF2B5EF4-FFF2-40B4-BE49-F238E27FC236}">
                <a16:creationId xmlns:a16="http://schemas.microsoft.com/office/drawing/2014/main" id="{E1884474-F532-3508-7065-44ECBFC26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7624" y="4548229"/>
            <a:ext cx="689415" cy="565180"/>
          </a:xfrm>
          <a:prstGeom prst="rect">
            <a:avLst/>
          </a:prstGeom>
        </p:spPr>
      </p:pic>
      <p:sp>
        <p:nvSpPr>
          <p:cNvPr id="40" name="Rectangle 39">
            <a:extLst>
              <a:ext uri="{FF2B5EF4-FFF2-40B4-BE49-F238E27FC236}">
                <a16:creationId xmlns:a16="http://schemas.microsoft.com/office/drawing/2014/main" id="{8F901BDF-E06E-41A8-C7E9-037DCE6ECF38}"/>
              </a:ext>
            </a:extLst>
          </p:cNvPr>
          <p:cNvSpPr/>
          <p:nvPr/>
        </p:nvSpPr>
        <p:spPr>
          <a:xfrm>
            <a:off x="9350577" y="3429000"/>
            <a:ext cx="942884" cy="85244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41" name="Graphic 40">
            <a:extLst>
              <a:ext uri="{FF2B5EF4-FFF2-40B4-BE49-F238E27FC236}">
                <a16:creationId xmlns:a16="http://schemas.microsoft.com/office/drawing/2014/main" id="{F93C0DEC-F607-0212-600D-0F63C0A148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7381" y="3561028"/>
            <a:ext cx="689415" cy="565180"/>
          </a:xfrm>
          <a:prstGeom prst="rect">
            <a:avLst/>
          </a:prstGeom>
        </p:spPr>
      </p:pic>
      <p:sp>
        <p:nvSpPr>
          <p:cNvPr id="42" name="Rectangle 41">
            <a:extLst>
              <a:ext uri="{FF2B5EF4-FFF2-40B4-BE49-F238E27FC236}">
                <a16:creationId xmlns:a16="http://schemas.microsoft.com/office/drawing/2014/main" id="{AF66A831-A7C9-76B5-0EE0-2CF1B220CC5C}"/>
              </a:ext>
            </a:extLst>
          </p:cNvPr>
          <p:cNvSpPr/>
          <p:nvPr/>
        </p:nvSpPr>
        <p:spPr>
          <a:xfrm>
            <a:off x="9343591" y="4412996"/>
            <a:ext cx="942884" cy="85244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43" name="Graphic 42">
            <a:extLst>
              <a:ext uri="{FF2B5EF4-FFF2-40B4-BE49-F238E27FC236}">
                <a16:creationId xmlns:a16="http://schemas.microsoft.com/office/drawing/2014/main" id="{86E3CE79-7AA8-8B62-F9CC-575C7C956F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0395" y="4545024"/>
            <a:ext cx="689415" cy="565180"/>
          </a:xfrm>
          <a:prstGeom prst="rect">
            <a:avLst/>
          </a:prstGeom>
        </p:spPr>
      </p:pic>
      <p:sp>
        <p:nvSpPr>
          <p:cNvPr id="44" name="Rectangle 43">
            <a:extLst>
              <a:ext uri="{FF2B5EF4-FFF2-40B4-BE49-F238E27FC236}">
                <a16:creationId xmlns:a16="http://schemas.microsoft.com/office/drawing/2014/main" id="{8F3F2073-E68D-7D09-C8F4-7218DA7BAD90}"/>
              </a:ext>
            </a:extLst>
          </p:cNvPr>
          <p:cNvSpPr/>
          <p:nvPr/>
        </p:nvSpPr>
        <p:spPr>
          <a:xfrm>
            <a:off x="10440265" y="3429000"/>
            <a:ext cx="942884" cy="85244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45" name="Graphic 44">
            <a:extLst>
              <a:ext uri="{FF2B5EF4-FFF2-40B4-BE49-F238E27FC236}">
                <a16:creationId xmlns:a16="http://schemas.microsoft.com/office/drawing/2014/main" id="{7C9753B0-DCB7-3641-B5A9-920E38D545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87069" y="3561028"/>
            <a:ext cx="689415" cy="565180"/>
          </a:xfrm>
          <a:prstGeom prst="rect">
            <a:avLst/>
          </a:prstGeom>
        </p:spPr>
      </p:pic>
      <p:sp>
        <p:nvSpPr>
          <p:cNvPr id="46" name="Rectangle 45">
            <a:extLst>
              <a:ext uri="{FF2B5EF4-FFF2-40B4-BE49-F238E27FC236}">
                <a16:creationId xmlns:a16="http://schemas.microsoft.com/office/drawing/2014/main" id="{5830945A-98A3-F396-5DCF-6CE8363F152A}"/>
              </a:ext>
            </a:extLst>
          </p:cNvPr>
          <p:cNvSpPr/>
          <p:nvPr/>
        </p:nvSpPr>
        <p:spPr>
          <a:xfrm>
            <a:off x="10448890" y="4416201"/>
            <a:ext cx="942884" cy="85244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47" name="Graphic 46">
            <a:extLst>
              <a:ext uri="{FF2B5EF4-FFF2-40B4-BE49-F238E27FC236}">
                <a16:creationId xmlns:a16="http://schemas.microsoft.com/office/drawing/2014/main" id="{F4EF45A8-C2CF-CFDD-BC9E-CF3557BE09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95694" y="4548229"/>
            <a:ext cx="689415" cy="565180"/>
          </a:xfrm>
          <a:prstGeom prst="rect">
            <a:avLst/>
          </a:prstGeom>
        </p:spPr>
      </p:pic>
      <p:pic>
        <p:nvPicPr>
          <p:cNvPr id="48" name="Graphic 47">
            <a:extLst>
              <a:ext uri="{FF2B5EF4-FFF2-40B4-BE49-F238E27FC236}">
                <a16:creationId xmlns:a16="http://schemas.microsoft.com/office/drawing/2014/main" id="{C4B71A24-590D-F3C0-E313-0FFB36225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9859" y="3662940"/>
            <a:ext cx="689415" cy="565180"/>
          </a:xfrm>
          <a:prstGeom prst="rect">
            <a:avLst/>
          </a:prstGeom>
        </p:spPr>
      </p:pic>
      <p:pic>
        <p:nvPicPr>
          <p:cNvPr id="49" name="Graphic 48">
            <a:extLst>
              <a:ext uri="{FF2B5EF4-FFF2-40B4-BE49-F238E27FC236}">
                <a16:creationId xmlns:a16="http://schemas.microsoft.com/office/drawing/2014/main" id="{B9B1606F-5229-B131-B65A-1F4F43A71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2743" y="3662042"/>
            <a:ext cx="689415" cy="565180"/>
          </a:xfrm>
          <a:prstGeom prst="rect">
            <a:avLst/>
          </a:prstGeom>
        </p:spPr>
      </p:pic>
      <p:pic>
        <p:nvPicPr>
          <p:cNvPr id="50" name="Graphic 49">
            <a:extLst>
              <a:ext uri="{FF2B5EF4-FFF2-40B4-BE49-F238E27FC236}">
                <a16:creationId xmlns:a16="http://schemas.microsoft.com/office/drawing/2014/main" id="{7CFF8624-8113-EE88-DCBA-CBD1D4AC2A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931" y="4534002"/>
            <a:ext cx="689415" cy="565180"/>
          </a:xfrm>
          <a:prstGeom prst="rect">
            <a:avLst/>
          </a:prstGeom>
        </p:spPr>
      </p:pic>
      <p:pic>
        <p:nvPicPr>
          <p:cNvPr id="51" name="Graphic 50">
            <a:extLst>
              <a:ext uri="{FF2B5EF4-FFF2-40B4-BE49-F238E27FC236}">
                <a16:creationId xmlns:a16="http://schemas.microsoft.com/office/drawing/2014/main" id="{1DE950BC-A249-200C-3FDD-204D721947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4521" y="4560351"/>
            <a:ext cx="689415" cy="565180"/>
          </a:xfrm>
          <a:prstGeom prst="rect">
            <a:avLst/>
          </a:prstGeom>
        </p:spPr>
      </p:pic>
      <p:sp>
        <p:nvSpPr>
          <p:cNvPr id="52" name="TextBox 51">
            <a:extLst>
              <a:ext uri="{FF2B5EF4-FFF2-40B4-BE49-F238E27FC236}">
                <a16:creationId xmlns:a16="http://schemas.microsoft.com/office/drawing/2014/main" id="{D5DED1A7-FBE4-93E4-34C6-F6389F09811D}"/>
              </a:ext>
            </a:extLst>
          </p:cNvPr>
          <p:cNvSpPr txBox="1"/>
          <p:nvPr/>
        </p:nvSpPr>
        <p:spPr>
          <a:xfrm>
            <a:off x="4582493" y="5908405"/>
            <a:ext cx="3095912" cy="400110"/>
          </a:xfrm>
          <a:prstGeom prst="rect">
            <a:avLst/>
          </a:prstGeom>
          <a:noFill/>
        </p:spPr>
        <p:txBody>
          <a:bodyPr wrap="none" rtlCol="0">
            <a:spAutoFit/>
          </a:bodyPr>
          <a:lstStyle/>
          <a:p>
            <a:r>
              <a:rPr lang="en-GB" sz="2000" i="1" dirty="0"/>
              <a:t>Which is a better approach?</a:t>
            </a:r>
          </a:p>
        </p:txBody>
      </p:sp>
    </p:spTree>
    <p:extLst>
      <p:ext uri="{BB962C8B-B14F-4D97-AF65-F5344CB8AC3E}">
        <p14:creationId xmlns:p14="http://schemas.microsoft.com/office/powerpoint/2010/main" val="88388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34" grpId="0" animBg="1"/>
      <p:bldP spid="36" grpId="0" animBg="1"/>
      <p:bldP spid="38" grpId="0" animBg="1"/>
      <p:bldP spid="40" grpId="0" animBg="1"/>
      <p:bldP spid="42" grpId="0" animBg="1"/>
      <p:bldP spid="44" grpId="0" animBg="1"/>
      <p:bldP spid="46" grpId="0" animBg="1"/>
      <p:bldP spid="5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1C9F-2C4C-0197-842F-7FF5424261E1}"/>
              </a:ext>
            </a:extLst>
          </p:cNvPr>
          <p:cNvSpPr>
            <a:spLocks noGrp="1"/>
          </p:cNvSpPr>
          <p:nvPr>
            <p:ph type="title"/>
          </p:nvPr>
        </p:nvSpPr>
        <p:spPr/>
        <p:txBody>
          <a:bodyPr/>
          <a:lstStyle/>
          <a:p>
            <a:r>
              <a:rPr lang="en-GB" dirty="0"/>
              <a:t>Batches (clusters) vs blocks</a:t>
            </a:r>
          </a:p>
        </p:txBody>
      </p:sp>
      <p:sp>
        <p:nvSpPr>
          <p:cNvPr id="3" name="Content Placeholder 2">
            <a:extLst>
              <a:ext uri="{FF2B5EF4-FFF2-40B4-BE49-F238E27FC236}">
                <a16:creationId xmlns:a16="http://schemas.microsoft.com/office/drawing/2014/main" id="{9931D3D4-3BB9-7BC7-6627-9EA4CF6C59F3}"/>
              </a:ext>
            </a:extLst>
          </p:cNvPr>
          <p:cNvSpPr>
            <a:spLocks noGrp="1"/>
          </p:cNvSpPr>
          <p:nvPr>
            <p:ph idx="1"/>
          </p:nvPr>
        </p:nvSpPr>
        <p:spPr/>
        <p:txBody>
          <a:bodyPr>
            <a:normAutofit/>
          </a:bodyPr>
          <a:lstStyle/>
          <a:p>
            <a:pPr marL="0" indent="0">
              <a:buNone/>
            </a:pPr>
            <a:r>
              <a:rPr lang="en-GB" sz="2400"/>
              <a:t>On the face of it, the issue of </a:t>
            </a:r>
            <a:r>
              <a:rPr lang="en-GB" sz="2400" b="1"/>
              <a:t>soil batches </a:t>
            </a:r>
            <a:r>
              <a:rPr lang="en-GB" sz="2400"/>
              <a:t>is similar to the issue of </a:t>
            </a:r>
            <a:r>
              <a:rPr lang="en-GB" sz="2400" b="1"/>
              <a:t>temperature</a:t>
            </a:r>
            <a:r>
              <a:rPr lang="en-GB" sz="2400"/>
              <a:t>, in that both are nuisance factors that can affect the outcome</a:t>
            </a:r>
          </a:p>
          <a:p>
            <a:endParaRPr lang="en-GB" sz="2400"/>
          </a:p>
          <a:p>
            <a:r>
              <a:rPr lang="en-GB" sz="2400"/>
              <a:t>Can you see why they are different from a design point of view?</a:t>
            </a:r>
          </a:p>
          <a:p>
            <a:endParaRPr lang="en-GB" sz="2400"/>
          </a:p>
        </p:txBody>
      </p:sp>
      <p:sp>
        <p:nvSpPr>
          <p:cNvPr id="5" name="TextBox 4">
            <a:extLst>
              <a:ext uri="{FF2B5EF4-FFF2-40B4-BE49-F238E27FC236}">
                <a16:creationId xmlns:a16="http://schemas.microsoft.com/office/drawing/2014/main" id="{C2BBC70C-B670-7CA6-FF62-023EC80D8DDC}"/>
              </a:ext>
            </a:extLst>
          </p:cNvPr>
          <p:cNvSpPr txBox="1"/>
          <p:nvPr/>
        </p:nvSpPr>
        <p:spPr>
          <a:xfrm>
            <a:off x="1142903" y="3715465"/>
            <a:ext cx="2910840" cy="923330"/>
          </a:xfrm>
          <a:prstGeom prst="rect">
            <a:avLst/>
          </a:prstGeom>
          <a:noFill/>
        </p:spPr>
        <p:txBody>
          <a:bodyPr wrap="square">
            <a:spAutoFit/>
          </a:bodyPr>
          <a:lstStyle/>
          <a:p>
            <a:r>
              <a:rPr lang="en-GB"/>
              <a:t>Stratification / blocking – vary the treatment </a:t>
            </a:r>
            <a:r>
              <a:rPr lang="en-GB" i="1"/>
              <a:t>within</a:t>
            </a:r>
            <a:r>
              <a:rPr lang="en-GB"/>
              <a:t> levels of the nuisance factor.</a:t>
            </a:r>
          </a:p>
        </p:txBody>
      </p:sp>
      <p:sp>
        <p:nvSpPr>
          <p:cNvPr id="7" name="TextBox 6">
            <a:extLst>
              <a:ext uri="{FF2B5EF4-FFF2-40B4-BE49-F238E27FC236}">
                <a16:creationId xmlns:a16="http://schemas.microsoft.com/office/drawing/2014/main" id="{888B12AC-25B3-07EF-98C9-2CBCF6D62C71}"/>
              </a:ext>
            </a:extLst>
          </p:cNvPr>
          <p:cNvSpPr txBox="1"/>
          <p:nvPr/>
        </p:nvSpPr>
        <p:spPr>
          <a:xfrm>
            <a:off x="6007131" y="3690955"/>
            <a:ext cx="4218051" cy="923330"/>
          </a:xfrm>
          <a:prstGeom prst="rect">
            <a:avLst/>
          </a:prstGeom>
          <a:noFill/>
        </p:spPr>
        <p:txBody>
          <a:bodyPr wrap="square">
            <a:spAutoFit/>
          </a:bodyPr>
          <a:lstStyle/>
          <a:p>
            <a:r>
              <a:rPr lang="en-GB"/>
              <a:t>Clustering / batches – can only vary the treatment </a:t>
            </a:r>
            <a:r>
              <a:rPr lang="en-GB" i="1"/>
              <a:t>across </a:t>
            </a:r>
            <a:r>
              <a:rPr lang="en-GB"/>
              <a:t>levels of the nuisance factor (can’t be a blocking factor)</a:t>
            </a:r>
          </a:p>
        </p:txBody>
      </p:sp>
      <p:sp>
        <p:nvSpPr>
          <p:cNvPr id="8" name="Rectangle 7">
            <a:extLst>
              <a:ext uri="{FF2B5EF4-FFF2-40B4-BE49-F238E27FC236}">
                <a16:creationId xmlns:a16="http://schemas.microsoft.com/office/drawing/2014/main" id="{BCA35A4E-B507-EB2B-77F8-00E5D2687E98}"/>
              </a:ext>
            </a:extLst>
          </p:cNvPr>
          <p:cNvSpPr/>
          <p:nvPr/>
        </p:nvSpPr>
        <p:spPr>
          <a:xfrm>
            <a:off x="973789" y="4803615"/>
            <a:ext cx="1383792" cy="11945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solidFill>
            </a:endParaRPr>
          </a:p>
        </p:txBody>
      </p:sp>
      <p:sp>
        <p:nvSpPr>
          <p:cNvPr id="9" name="Rectangle 8">
            <a:extLst>
              <a:ext uri="{FF2B5EF4-FFF2-40B4-BE49-F238E27FC236}">
                <a16:creationId xmlns:a16="http://schemas.microsoft.com/office/drawing/2014/main" id="{7748F18D-9AA6-5A11-66F2-BCD72C34CF91}"/>
              </a:ext>
            </a:extLst>
          </p:cNvPr>
          <p:cNvSpPr/>
          <p:nvPr/>
        </p:nvSpPr>
        <p:spPr>
          <a:xfrm>
            <a:off x="2706006" y="4803615"/>
            <a:ext cx="1383792" cy="11945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6A8912C-0DCD-7B11-6726-A14678C3DE83}"/>
              </a:ext>
            </a:extLst>
          </p:cNvPr>
          <p:cNvSpPr/>
          <p:nvPr/>
        </p:nvSpPr>
        <p:spPr>
          <a:xfrm>
            <a:off x="1213058" y="4971546"/>
            <a:ext cx="989075" cy="27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A</a:t>
            </a:r>
          </a:p>
        </p:txBody>
      </p:sp>
      <p:sp>
        <p:nvSpPr>
          <p:cNvPr id="11" name="Rectangle 10">
            <a:extLst>
              <a:ext uri="{FF2B5EF4-FFF2-40B4-BE49-F238E27FC236}">
                <a16:creationId xmlns:a16="http://schemas.microsoft.com/office/drawing/2014/main" id="{1B026022-A81A-573D-B1A0-5CAFAE58FB24}"/>
              </a:ext>
            </a:extLst>
          </p:cNvPr>
          <p:cNvSpPr/>
          <p:nvPr/>
        </p:nvSpPr>
        <p:spPr>
          <a:xfrm>
            <a:off x="1203629" y="5438543"/>
            <a:ext cx="989075" cy="27432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B</a:t>
            </a:r>
          </a:p>
        </p:txBody>
      </p:sp>
      <p:sp>
        <p:nvSpPr>
          <p:cNvPr id="12" name="Rectangle 11">
            <a:extLst>
              <a:ext uri="{FF2B5EF4-FFF2-40B4-BE49-F238E27FC236}">
                <a16:creationId xmlns:a16="http://schemas.microsoft.com/office/drawing/2014/main" id="{9A1C284D-FE9D-3BDD-4CE7-F54A60203D5E}"/>
              </a:ext>
            </a:extLst>
          </p:cNvPr>
          <p:cNvSpPr/>
          <p:nvPr/>
        </p:nvSpPr>
        <p:spPr>
          <a:xfrm>
            <a:off x="2925128" y="4984800"/>
            <a:ext cx="989075" cy="27432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B</a:t>
            </a:r>
          </a:p>
        </p:txBody>
      </p:sp>
      <p:sp>
        <p:nvSpPr>
          <p:cNvPr id="13" name="Rectangle 12">
            <a:extLst>
              <a:ext uri="{FF2B5EF4-FFF2-40B4-BE49-F238E27FC236}">
                <a16:creationId xmlns:a16="http://schemas.microsoft.com/office/drawing/2014/main" id="{3E86E772-6D27-3E6C-1BF6-3DB29BBF0630}"/>
              </a:ext>
            </a:extLst>
          </p:cNvPr>
          <p:cNvSpPr/>
          <p:nvPr/>
        </p:nvSpPr>
        <p:spPr>
          <a:xfrm>
            <a:off x="2915699" y="5451797"/>
            <a:ext cx="989075" cy="27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A</a:t>
            </a:r>
          </a:p>
        </p:txBody>
      </p:sp>
      <p:sp>
        <p:nvSpPr>
          <p:cNvPr id="14" name="Rectangle 13">
            <a:extLst>
              <a:ext uri="{FF2B5EF4-FFF2-40B4-BE49-F238E27FC236}">
                <a16:creationId xmlns:a16="http://schemas.microsoft.com/office/drawing/2014/main" id="{8183DBE0-02B2-6EBE-A3DE-ED25CB6B810A}"/>
              </a:ext>
            </a:extLst>
          </p:cNvPr>
          <p:cNvSpPr/>
          <p:nvPr/>
        </p:nvSpPr>
        <p:spPr>
          <a:xfrm>
            <a:off x="6331619" y="4803615"/>
            <a:ext cx="1383792" cy="11945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33EA829-AD30-64DD-7F1B-4F209CAB9B97}"/>
              </a:ext>
            </a:extLst>
          </p:cNvPr>
          <p:cNvSpPr/>
          <p:nvPr/>
        </p:nvSpPr>
        <p:spPr>
          <a:xfrm>
            <a:off x="8063836" y="4803615"/>
            <a:ext cx="1383792" cy="119459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ED02033-F4E3-21A5-3A7D-2FA8CEB80654}"/>
              </a:ext>
            </a:extLst>
          </p:cNvPr>
          <p:cNvSpPr/>
          <p:nvPr/>
        </p:nvSpPr>
        <p:spPr>
          <a:xfrm>
            <a:off x="6570889" y="4971546"/>
            <a:ext cx="979646" cy="27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A</a:t>
            </a:r>
          </a:p>
        </p:txBody>
      </p:sp>
      <p:sp>
        <p:nvSpPr>
          <p:cNvPr id="17" name="Rectangle 16">
            <a:extLst>
              <a:ext uri="{FF2B5EF4-FFF2-40B4-BE49-F238E27FC236}">
                <a16:creationId xmlns:a16="http://schemas.microsoft.com/office/drawing/2014/main" id="{C83E4E43-04A1-0E4E-6DD7-9BA4F24F887F}"/>
              </a:ext>
            </a:extLst>
          </p:cNvPr>
          <p:cNvSpPr/>
          <p:nvPr/>
        </p:nvSpPr>
        <p:spPr>
          <a:xfrm>
            <a:off x="6561459" y="5438543"/>
            <a:ext cx="989075" cy="2743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A</a:t>
            </a:r>
          </a:p>
        </p:txBody>
      </p:sp>
      <p:sp>
        <p:nvSpPr>
          <p:cNvPr id="18" name="Rectangle 17">
            <a:extLst>
              <a:ext uri="{FF2B5EF4-FFF2-40B4-BE49-F238E27FC236}">
                <a16:creationId xmlns:a16="http://schemas.microsoft.com/office/drawing/2014/main" id="{182C24EB-ABD2-85C1-761A-FA43434F59FF}"/>
              </a:ext>
            </a:extLst>
          </p:cNvPr>
          <p:cNvSpPr/>
          <p:nvPr/>
        </p:nvSpPr>
        <p:spPr>
          <a:xfrm>
            <a:off x="8282958" y="4984800"/>
            <a:ext cx="989075" cy="27432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B</a:t>
            </a:r>
          </a:p>
        </p:txBody>
      </p:sp>
      <p:sp>
        <p:nvSpPr>
          <p:cNvPr id="19" name="Rectangle 18">
            <a:extLst>
              <a:ext uri="{FF2B5EF4-FFF2-40B4-BE49-F238E27FC236}">
                <a16:creationId xmlns:a16="http://schemas.microsoft.com/office/drawing/2014/main" id="{F292F931-0C99-9343-B36B-4AE2BB96A4B9}"/>
              </a:ext>
            </a:extLst>
          </p:cNvPr>
          <p:cNvSpPr/>
          <p:nvPr/>
        </p:nvSpPr>
        <p:spPr>
          <a:xfrm>
            <a:off x="8273529" y="5451797"/>
            <a:ext cx="989075" cy="27432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B</a:t>
            </a:r>
          </a:p>
        </p:txBody>
      </p:sp>
      <p:sp>
        <p:nvSpPr>
          <p:cNvPr id="21" name="TextBox 20">
            <a:extLst>
              <a:ext uri="{FF2B5EF4-FFF2-40B4-BE49-F238E27FC236}">
                <a16:creationId xmlns:a16="http://schemas.microsoft.com/office/drawing/2014/main" id="{2850CAE4-34E8-7592-6207-9A44DB4F7305}"/>
              </a:ext>
            </a:extLst>
          </p:cNvPr>
          <p:cNvSpPr txBox="1"/>
          <p:nvPr/>
        </p:nvSpPr>
        <p:spPr>
          <a:xfrm>
            <a:off x="1138144" y="5992297"/>
            <a:ext cx="1152047" cy="369332"/>
          </a:xfrm>
          <a:prstGeom prst="rect">
            <a:avLst/>
          </a:prstGeom>
          <a:noFill/>
        </p:spPr>
        <p:txBody>
          <a:bodyPr wrap="none" rtlCol="0">
            <a:spAutoFit/>
          </a:bodyPr>
          <a:lstStyle/>
          <a:p>
            <a:r>
              <a:rPr lang="en-GB"/>
              <a:t>Location 1</a:t>
            </a:r>
          </a:p>
        </p:txBody>
      </p:sp>
      <p:sp>
        <p:nvSpPr>
          <p:cNvPr id="22" name="TextBox 21">
            <a:extLst>
              <a:ext uri="{FF2B5EF4-FFF2-40B4-BE49-F238E27FC236}">
                <a16:creationId xmlns:a16="http://schemas.microsoft.com/office/drawing/2014/main" id="{508523CD-E4D9-9DF3-5AA3-D75DA6A20CC8}"/>
              </a:ext>
            </a:extLst>
          </p:cNvPr>
          <p:cNvSpPr txBox="1"/>
          <p:nvPr/>
        </p:nvSpPr>
        <p:spPr>
          <a:xfrm>
            <a:off x="2821878" y="5994733"/>
            <a:ext cx="1152047" cy="369332"/>
          </a:xfrm>
          <a:prstGeom prst="rect">
            <a:avLst/>
          </a:prstGeom>
          <a:noFill/>
        </p:spPr>
        <p:txBody>
          <a:bodyPr wrap="none" rtlCol="0">
            <a:spAutoFit/>
          </a:bodyPr>
          <a:lstStyle/>
          <a:p>
            <a:r>
              <a:rPr lang="en-GB"/>
              <a:t>Location 2</a:t>
            </a:r>
          </a:p>
        </p:txBody>
      </p:sp>
      <p:sp>
        <p:nvSpPr>
          <p:cNvPr id="23" name="TextBox 22">
            <a:extLst>
              <a:ext uri="{FF2B5EF4-FFF2-40B4-BE49-F238E27FC236}">
                <a16:creationId xmlns:a16="http://schemas.microsoft.com/office/drawing/2014/main" id="{ADFB8C02-DC32-9AE0-B083-E0FD8B4FD847}"/>
              </a:ext>
            </a:extLst>
          </p:cNvPr>
          <p:cNvSpPr txBox="1"/>
          <p:nvPr/>
        </p:nvSpPr>
        <p:spPr>
          <a:xfrm>
            <a:off x="6615074" y="6011898"/>
            <a:ext cx="881844" cy="369332"/>
          </a:xfrm>
          <a:prstGeom prst="rect">
            <a:avLst/>
          </a:prstGeom>
          <a:noFill/>
        </p:spPr>
        <p:txBody>
          <a:bodyPr wrap="none" rtlCol="0">
            <a:spAutoFit/>
          </a:bodyPr>
          <a:lstStyle/>
          <a:p>
            <a:r>
              <a:rPr lang="en-GB"/>
              <a:t>Batch 1</a:t>
            </a:r>
          </a:p>
        </p:txBody>
      </p:sp>
      <p:sp>
        <p:nvSpPr>
          <p:cNvPr id="24" name="TextBox 23">
            <a:extLst>
              <a:ext uri="{FF2B5EF4-FFF2-40B4-BE49-F238E27FC236}">
                <a16:creationId xmlns:a16="http://schemas.microsoft.com/office/drawing/2014/main" id="{994EA63F-5476-3390-1A92-B3F51776BE92}"/>
              </a:ext>
            </a:extLst>
          </p:cNvPr>
          <p:cNvSpPr txBox="1"/>
          <p:nvPr/>
        </p:nvSpPr>
        <p:spPr>
          <a:xfrm>
            <a:off x="8336573" y="5993489"/>
            <a:ext cx="881844" cy="369332"/>
          </a:xfrm>
          <a:prstGeom prst="rect">
            <a:avLst/>
          </a:prstGeom>
          <a:noFill/>
        </p:spPr>
        <p:txBody>
          <a:bodyPr wrap="none" rtlCol="0">
            <a:spAutoFit/>
          </a:bodyPr>
          <a:lstStyle/>
          <a:p>
            <a:r>
              <a:rPr lang="en-GB"/>
              <a:t>Batch 2</a:t>
            </a:r>
          </a:p>
        </p:txBody>
      </p:sp>
      <p:sp>
        <p:nvSpPr>
          <p:cNvPr id="25" name="TextBox 24">
            <a:extLst>
              <a:ext uri="{FF2B5EF4-FFF2-40B4-BE49-F238E27FC236}">
                <a16:creationId xmlns:a16="http://schemas.microsoft.com/office/drawing/2014/main" id="{3D1BDD1C-0857-0B82-26ED-8F5E554C13D2}"/>
              </a:ext>
            </a:extLst>
          </p:cNvPr>
          <p:cNvSpPr txBox="1"/>
          <p:nvPr/>
        </p:nvSpPr>
        <p:spPr>
          <a:xfrm>
            <a:off x="1522245" y="6381230"/>
            <a:ext cx="2109488" cy="369332"/>
          </a:xfrm>
          <a:prstGeom prst="rect">
            <a:avLst/>
          </a:prstGeom>
          <a:noFill/>
        </p:spPr>
        <p:txBody>
          <a:bodyPr wrap="none" rtlCol="0">
            <a:spAutoFit/>
          </a:bodyPr>
          <a:lstStyle/>
          <a:p>
            <a:r>
              <a:rPr lang="en-GB"/>
              <a:t>4 experimental units</a:t>
            </a:r>
          </a:p>
        </p:txBody>
      </p:sp>
      <p:sp>
        <p:nvSpPr>
          <p:cNvPr id="26" name="TextBox 25">
            <a:extLst>
              <a:ext uri="{FF2B5EF4-FFF2-40B4-BE49-F238E27FC236}">
                <a16:creationId xmlns:a16="http://schemas.microsoft.com/office/drawing/2014/main" id="{587A7547-FEA3-1C14-B61D-A87188E0347E}"/>
              </a:ext>
            </a:extLst>
          </p:cNvPr>
          <p:cNvSpPr txBox="1"/>
          <p:nvPr/>
        </p:nvSpPr>
        <p:spPr>
          <a:xfrm>
            <a:off x="6903604" y="6334458"/>
            <a:ext cx="2216889" cy="369332"/>
          </a:xfrm>
          <a:prstGeom prst="rect">
            <a:avLst/>
          </a:prstGeom>
          <a:noFill/>
        </p:spPr>
        <p:txBody>
          <a:bodyPr wrap="none" rtlCol="0">
            <a:spAutoFit/>
          </a:bodyPr>
          <a:lstStyle/>
          <a:p>
            <a:r>
              <a:rPr lang="en-GB"/>
              <a:t>2 experimental units?</a:t>
            </a:r>
          </a:p>
        </p:txBody>
      </p:sp>
    </p:spTree>
    <p:extLst>
      <p:ext uri="{BB962C8B-B14F-4D97-AF65-F5344CB8AC3E}">
        <p14:creationId xmlns:p14="http://schemas.microsoft.com/office/powerpoint/2010/main" val="2126053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16F-1842-1C16-3920-3D7AD5D92C3D}"/>
              </a:ext>
            </a:extLst>
          </p:cNvPr>
          <p:cNvSpPr>
            <a:spLocks noGrp="1"/>
          </p:cNvSpPr>
          <p:nvPr>
            <p:ph type="title"/>
          </p:nvPr>
        </p:nvSpPr>
        <p:spPr>
          <a:xfrm>
            <a:off x="0" y="-32299"/>
            <a:ext cx="10515600" cy="1325563"/>
          </a:xfrm>
        </p:spPr>
        <p:txBody>
          <a:bodyPr/>
          <a:lstStyle/>
          <a:p>
            <a:r>
              <a:rPr lang="en-GB" b="1"/>
              <a:t>Real NBI example 5 – Mice and cages</a:t>
            </a:r>
          </a:p>
        </p:txBody>
      </p:sp>
      <p:sp>
        <p:nvSpPr>
          <p:cNvPr id="4" name="Content Placeholder 2">
            <a:extLst>
              <a:ext uri="{FF2B5EF4-FFF2-40B4-BE49-F238E27FC236}">
                <a16:creationId xmlns:a16="http://schemas.microsoft.com/office/drawing/2014/main" id="{7F31B719-28F4-18ED-E2CF-B4388111B716}"/>
              </a:ext>
            </a:extLst>
          </p:cNvPr>
          <p:cNvSpPr txBox="1">
            <a:spLocks/>
          </p:cNvSpPr>
          <p:nvPr/>
        </p:nvSpPr>
        <p:spPr>
          <a:xfrm>
            <a:off x="472755" y="1544644"/>
            <a:ext cx="5078583" cy="4533562"/>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Suppose we want to know the effect of treatment A vs treatment B.</a:t>
            </a:r>
          </a:p>
          <a:p>
            <a:r>
              <a:rPr lang="en-GB" dirty="0"/>
              <a:t>We can only assign treatment at the </a:t>
            </a:r>
            <a:r>
              <a:rPr lang="en-GB" b="1" dirty="0"/>
              <a:t>cage</a:t>
            </a:r>
            <a:r>
              <a:rPr lang="en-GB" dirty="0"/>
              <a:t> level.</a:t>
            </a:r>
          </a:p>
          <a:p>
            <a:r>
              <a:rPr lang="en-GB" dirty="0"/>
              <a:t>How do you estimate a treatment effect?</a:t>
            </a:r>
          </a:p>
          <a:p>
            <a:r>
              <a:rPr lang="en-GB" dirty="0"/>
              <a:t>If we see a difference between groups, what does this tell us?</a:t>
            </a:r>
          </a:p>
          <a:p>
            <a:endParaRPr lang="en-GB" dirty="0"/>
          </a:p>
          <a:p>
            <a:pPr marL="0" indent="0">
              <a:buFont typeface="Arial" panose="020B0604020202020204" pitchFamily="34" charset="0"/>
              <a:buNone/>
            </a:pPr>
            <a:r>
              <a:rPr lang="en-GB" dirty="0"/>
              <a:t>Cage A (N=5)</a:t>
            </a:r>
          </a:p>
          <a:p>
            <a:pPr marL="0" indent="0">
              <a:buFont typeface="Arial" panose="020B0604020202020204" pitchFamily="34" charset="0"/>
              <a:buNone/>
            </a:pPr>
            <a:r>
              <a:rPr lang="en-GB" dirty="0"/>
              <a:t>	Litter A</a:t>
            </a:r>
          </a:p>
          <a:p>
            <a:pPr marL="0" indent="0">
              <a:buFont typeface="Arial" panose="020B0604020202020204" pitchFamily="34" charset="0"/>
              <a:buNone/>
            </a:pPr>
            <a:r>
              <a:rPr lang="en-GB" dirty="0"/>
              <a:t>	Location A</a:t>
            </a:r>
          </a:p>
          <a:p>
            <a:pPr marL="0" indent="0">
              <a:buFont typeface="Arial" panose="020B0604020202020204" pitchFamily="34" charset="0"/>
              <a:buNone/>
            </a:pPr>
            <a:r>
              <a:rPr lang="en-GB" dirty="0"/>
              <a:t>	</a:t>
            </a:r>
            <a:r>
              <a:rPr lang="en-GB" dirty="0">
                <a:highlight>
                  <a:srgbClr val="FFFF00"/>
                </a:highlight>
              </a:rPr>
              <a:t>Treatment A</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Cage B (N=5)</a:t>
            </a:r>
          </a:p>
          <a:p>
            <a:pPr marL="0" indent="0">
              <a:buFont typeface="Arial" panose="020B0604020202020204" pitchFamily="34" charset="0"/>
              <a:buNone/>
            </a:pPr>
            <a:r>
              <a:rPr lang="en-GB" dirty="0"/>
              <a:t>	Litter B</a:t>
            </a:r>
          </a:p>
          <a:p>
            <a:pPr marL="0" indent="0">
              <a:buFont typeface="Arial" panose="020B0604020202020204" pitchFamily="34" charset="0"/>
              <a:buNone/>
            </a:pPr>
            <a:r>
              <a:rPr lang="en-GB" dirty="0"/>
              <a:t>	Location B</a:t>
            </a:r>
          </a:p>
          <a:p>
            <a:pPr marL="0" indent="0">
              <a:buFont typeface="Arial" panose="020B0604020202020204" pitchFamily="34" charset="0"/>
              <a:buNone/>
            </a:pPr>
            <a:r>
              <a:rPr lang="en-GB" dirty="0"/>
              <a:t>	</a:t>
            </a:r>
            <a:r>
              <a:rPr lang="en-GB" dirty="0">
                <a:highlight>
                  <a:srgbClr val="00FF00"/>
                </a:highlight>
              </a:rPr>
              <a:t>Treatment B</a:t>
            </a:r>
          </a:p>
          <a:p>
            <a:pPr marL="0" indent="0">
              <a:buFont typeface="Arial" panose="020B0604020202020204" pitchFamily="34" charset="0"/>
              <a:buNone/>
            </a:pPr>
            <a:endParaRPr lang="en-GB" dirty="0"/>
          </a:p>
          <a:p>
            <a:endParaRPr lang="en-GB" dirty="0"/>
          </a:p>
        </p:txBody>
      </p:sp>
      <p:grpSp>
        <p:nvGrpSpPr>
          <p:cNvPr id="5" name="Group 4">
            <a:extLst>
              <a:ext uri="{FF2B5EF4-FFF2-40B4-BE49-F238E27FC236}">
                <a16:creationId xmlns:a16="http://schemas.microsoft.com/office/drawing/2014/main" id="{929054E7-0920-C9BA-5428-869710C97758}"/>
              </a:ext>
            </a:extLst>
          </p:cNvPr>
          <p:cNvGrpSpPr/>
          <p:nvPr/>
        </p:nvGrpSpPr>
        <p:grpSpPr>
          <a:xfrm>
            <a:off x="2973071" y="3604990"/>
            <a:ext cx="2243133" cy="680622"/>
            <a:chOff x="4233864" y="3029943"/>
            <a:chExt cx="1480073" cy="340337"/>
          </a:xfrm>
        </p:grpSpPr>
        <p:pic>
          <p:nvPicPr>
            <p:cNvPr id="6" name="Picture 5" descr="A picture containing drawing&#10;&#10;Description automatically generated">
              <a:extLst>
                <a:ext uri="{FF2B5EF4-FFF2-40B4-BE49-F238E27FC236}">
                  <a16:creationId xmlns:a16="http://schemas.microsoft.com/office/drawing/2014/main" id="{BFCD6CBE-BF40-B4F7-021F-A4ACBAC55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525" y="3073285"/>
              <a:ext cx="231230" cy="253138"/>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4A21905E-C5ED-6A6A-E986-99C8CB8EB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453" y="3100613"/>
              <a:ext cx="231230" cy="25313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317343A2-F67B-AEE9-DA02-A09767CE3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9822" y="3091756"/>
              <a:ext cx="231230" cy="25313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6D547546-2E9E-1F10-E371-91C3B1AC2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5645" y="3083480"/>
              <a:ext cx="231230" cy="25313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80A238C4-15BF-6BAC-1298-25C575CD0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10" y="3087097"/>
              <a:ext cx="231230" cy="253138"/>
            </a:xfrm>
            <a:prstGeom prst="rect">
              <a:avLst/>
            </a:prstGeom>
          </p:spPr>
        </p:pic>
        <p:sp>
          <p:nvSpPr>
            <p:cNvPr id="11" name="Rectangle 10">
              <a:extLst>
                <a:ext uri="{FF2B5EF4-FFF2-40B4-BE49-F238E27FC236}">
                  <a16:creationId xmlns:a16="http://schemas.microsoft.com/office/drawing/2014/main" id="{BA9E65AC-965E-80C2-8B37-B8CE99560909}"/>
                </a:ext>
              </a:extLst>
            </p:cNvPr>
            <p:cNvSpPr/>
            <p:nvPr/>
          </p:nvSpPr>
          <p:spPr>
            <a:xfrm>
              <a:off x="4233864" y="3029943"/>
              <a:ext cx="1480073" cy="34033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EA39E663-F6CA-8A97-F5AE-CC099DA499D3}"/>
              </a:ext>
            </a:extLst>
          </p:cNvPr>
          <p:cNvGrpSpPr/>
          <p:nvPr/>
        </p:nvGrpSpPr>
        <p:grpSpPr>
          <a:xfrm>
            <a:off x="3014660" y="4941874"/>
            <a:ext cx="2243140" cy="738750"/>
            <a:chOff x="4261294" y="3408437"/>
            <a:chExt cx="1480073" cy="375058"/>
          </a:xfrm>
        </p:grpSpPr>
        <p:pic>
          <p:nvPicPr>
            <p:cNvPr id="13" name="Picture 12" descr="A close up of a logo&#10;&#10;Description automatically generated">
              <a:extLst>
                <a:ext uri="{FF2B5EF4-FFF2-40B4-BE49-F238E27FC236}">
                  <a16:creationId xmlns:a16="http://schemas.microsoft.com/office/drawing/2014/main" id="{0EFB2281-D47E-DA05-BE25-F9F83E466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272" y="3471912"/>
              <a:ext cx="231230" cy="253138"/>
            </a:xfrm>
            <a:prstGeom prst="rect">
              <a:avLst/>
            </a:prstGeom>
          </p:spPr>
        </p:pic>
        <p:pic>
          <p:nvPicPr>
            <p:cNvPr id="14" name="Picture 13" descr="A close up of a logo&#10;&#10;Description automatically generated">
              <a:extLst>
                <a:ext uri="{FF2B5EF4-FFF2-40B4-BE49-F238E27FC236}">
                  <a16:creationId xmlns:a16="http://schemas.microsoft.com/office/drawing/2014/main" id="{FDB5A2DC-BF5B-69E1-8269-CB38B3DDF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519" y="3478068"/>
              <a:ext cx="231230" cy="253138"/>
            </a:xfrm>
            <a:prstGeom prst="rect">
              <a:avLst/>
            </a:prstGeom>
          </p:spPr>
        </p:pic>
        <p:pic>
          <p:nvPicPr>
            <p:cNvPr id="15" name="Picture 14" descr="A close up of a logo&#10;&#10;Description automatically generated">
              <a:extLst>
                <a:ext uri="{FF2B5EF4-FFF2-40B4-BE49-F238E27FC236}">
                  <a16:creationId xmlns:a16="http://schemas.microsoft.com/office/drawing/2014/main" id="{52255056-4D8E-E8EE-045E-8B3040F82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739" y="3475441"/>
              <a:ext cx="231230" cy="253138"/>
            </a:xfrm>
            <a:prstGeom prst="rect">
              <a:avLst/>
            </a:prstGeom>
          </p:spPr>
        </p:pic>
        <p:pic>
          <p:nvPicPr>
            <p:cNvPr id="16" name="Picture 15" descr="A close up of a logo&#10;&#10;Description automatically generated">
              <a:extLst>
                <a:ext uri="{FF2B5EF4-FFF2-40B4-BE49-F238E27FC236}">
                  <a16:creationId xmlns:a16="http://schemas.microsoft.com/office/drawing/2014/main" id="{B0703CC8-E0AA-ED44-D35B-13F778833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716" y="3452037"/>
              <a:ext cx="231230" cy="253138"/>
            </a:xfrm>
            <a:prstGeom prst="rect">
              <a:avLst/>
            </a:prstGeom>
          </p:spPr>
        </p:pic>
        <p:pic>
          <p:nvPicPr>
            <p:cNvPr id="17" name="Picture 16" descr="A close up of a logo&#10;&#10;Description automatically generated">
              <a:extLst>
                <a:ext uri="{FF2B5EF4-FFF2-40B4-BE49-F238E27FC236}">
                  <a16:creationId xmlns:a16="http://schemas.microsoft.com/office/drawing/2014/main" id="{67C4720C-9F93-EE05-21DD-745197D7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069" y="3482198"/>
              <a:ext cx="231230" cy="253138"/>
            </a:xfrm>
            <a:prstGeom prst="rect">
              <a:avLst/>
            </a:prstGeom>
          </p:spPr>
        </p:pic>
        <p:sp>
          <p:nvSpPr>
            <p:cNvPr id="18" name="Rectangle 17">
              <a:extLst>
                <a:ext uri="{FF2B5EF4-FFF2-40B4-BE49-F238E27FC236}">
                  <a16:creationId xmlns:a16="http://schemas.microsoft.com/office/drawing/2014/main" id="{FCB48CBD-D238-A536-A61F-856C1A515CB9}"/>
                </a:ext>
              </a:extLst>
            </p:cNvPr>
            <p:cNvSpPr/>
            <p:nvPr/>
          </p:nvSpPr>
          <p:spPr>
            <a:xfrm>
              <a:off x="4261294" y="3408437"/>
              <a:ext cx="1480073" cy="3750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Rectangle 20">
            <a:extLst>
              <a:ext uri="{FF2B5EF4-FFF2-40B4-BE49-F238E27FC236}">
                <a16:creationId xmlns:a16="http://schemas.microsoft.com/office/drawing/2014/main" id="{3EB3DD67-7CB3-B9B1-FF0A-F2535B902A37}"/>
              </a:ext>
            </a:extLst>
          </p:cNvPr>
          <p:cNvSpPr/>
          <p:nvPr/>
        </p:nvSpPr>
        <p:spPr>
          <a:xfrm>
            <a:off x="8731807" y="1353077"/>
            <a:ext cx="3085032" cy="51844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MV Boli" panose="02000500030200090000" pitchFamily="2" charset="0"/>
                <a:cs typeface="MV Boli" panose="02000500030200090000" pitchFamily="2" charset="0"/>
              </a:rPr>
              <a:t>Experimental unit</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The experimental unit is the unit that we can independently treat</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Typically we should treat mice (or plants) as independently as possible to get genuine biological replicates</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This means fewer mice per cage</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Here N = 1 per group</a:t>
            </a:r>
          </a:p>
        </p:txBody>
      </p:sp>
      <p:sp>
        <p:nvSpPr>
          <p:cNvPr id="19" name="TextBox 18">
            <a:extLst>
              <a:ext uri="{FF2B5EF4-FFF2-40B4-BE49-F238E27FC236}">
                <a16:creationId xmlns:a16="http://schemas.microsoft.com/office/drawing/2014/main" id="{BF09A9FA-9AB2-9395-9D7D-43BE72282C94}"/>
              </a:ext>
            </a:extLst>
          </p:cNvPr>
          <p:cNvSpPr txBox="1"/>
          <p:nvPr/>
        </p:nvSpPr>
        <p:spPr>
          <a:xfrm>
            <a:off x="5575868" y="1544644"/>
            <a:ext cx="2973940" cy="4801314"/>
          </a:xfrm>
          <a:prstGeom prst="rect">
            <a:avLst/>
          </a:prstGeom>
          <a:noFill/>
        </p:spPr>
        <p:txBody>
          <a:bodyPr wrap="square" rtlCol="0">
            <a:spAutoFit/>
          </a:bodyPr>
          <a:lstStyle/>
          <a:p>
            <a:pPr marL="285750" indent="-285750">
              <a:buFont typeface="Arial" panose="020B0604020202020204" pitchFamily="34" charset="0"/>
              <a:buChar char="•"/>
            </a:pPr>
            <a:r>
              <a:rPr lang="en-GB" dirty="0"/>
              <a:t>Mice within cluster can affect each other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Mice within cluster treated together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cage introduces </a:t>
            </a:r>
            <a:r>
              <a:rPr lang="en-GB" b="1" dirty="0"/>
              <a:t>shared variance</a:t>
            </a:r>
            <a:r>
              <a:rPr lang="en-GB" dirty="0"/>
              <a:t> between the animals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soil batch introduces </a:t>
            </a:r>
            <a:r>
              <a:rPr lang="en-GB" b="1" dirty="0"/>
              <a:t>shared variance</a:t>
            </a:r>
            <a:r>
              <a:rPr lang="en-GB" dirty="0"/>
              <a:t> between plants.)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want to avoid this as much as possible</a:t>
            </a:r>
          </a:p>
          <a:p>
            <a:endParaRPr lang="en-GB" dirty="0"/>
          </a:p>
        </p:txBody>
      </p:sp>
    </p:spTree>
    <p:extLst>
      <p:ext uri="{BB962C8B-B14F-4D97-AF65-F5344CB8AC3E}">
        <p14:creationId xmlns:p14="http://schemas.microsoft.com/office/powerpoint/2010/main" val="48824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7AF85-A690-52F9-03A3-A66543B842E4}"/>
              </a:ext>
            </a:extLst>
          </p:cNvPr>
          <p:cNvSpPr>
            <a:spLocks noGrp="1"/>
          </p:cNvSpPr>
          <p:nvPr>
            <p:ph type="title"/>
          </p:nvPr>
        </p:nvSpPr>
        <p:spPr>
          <a:xfrm>
            <a:off x="548489" y="211217"/>
            <a:ext cx="10515600" cy="1325563"/>
          </a:xfrm>
        </p:spPr>
        <p:txBody>
          <a:bodyPr/>
          <a:lstStyle/>
          <a:p>
            <a:r>
              <a:rPr lang="en-GB" b="1" dirty="0"/>
              <a:t>Take home message - </a:t>
            </a:r>
            <a:r>
              <a:rPr lang="en-GB" b="1" u="sng" dirty="0"/>
              <a:t>Read!</a:t>
            </a:r>
          </a:p>
        </p:txBody>
      </p:sp>
      <p:sp>
        <p:nvSpPr>
          <p:cNvPr id="3" name="Content Placeholder 2">
            <a:extLst>
              <a:ext uri="{FF2B5EF4-FFF2-40B4-BE49-F238E27FC236}">
                <a16:creationId xmlns:a16="http://schemas.microsoft.com/office/drawing/2014/main" id="{F0908165-5E85-8857-E589-D8DBEB13135A}"/>
              </a:ext>
            </a:extLst>
          </p:cNvPr>
          <p:cNvSpPr>
            <a:spLocks noGrp="1"/>
          </p:cNvSpPr>
          <p:nvPr>
            <p:ph idx="1"/>
          </p:nvPr>
        </p:nvSpPr>
        <p:spPr>
          <a:xfrm>
            <a:off x="838200" y="1690688"/>
            <a:ext cx="4803648" cy="4486275"/>
          </a:xfrm>
        </p:spPr>
        <p:txBody>
          <a:bodyPr>
            <a:normAutofit fontScale="77500" lnSpcReduction="20000"/>
          </a:bodyPr>
          <a:lstStyle/>
          <a:p>
            <a:r>
              <a:rPr lang="en-GB" b="1" dirty="0"/>
              <a:t>Methods textbooks</a:t>
            </a:r>
          </a:p>
          <a:p>
            <a:pPr lvl="1"/>
            <a:r>
              <a:rPr lang="en-GB" dirty="0"/>
              <a:t>Including experimental design and</a:t>
            </a:r>
          </a:p>
          <a:p>
            <a:pPr lvl="1"/>
            <a:r>
              <a:rPr lang="en-GB" dirty="0"/>
              <a:t>Statistical analysis</a:t>
            </a:r>
          </a:p>
          <a:p>
            <a:pPr lvl="1"/>
            <a:endParaRPr lang="en-GB" dirty="0"/>
          </a:p>
          <a:p>
            <a:r>
              <a:rPr lang="en-GB" b="1" dirty="0"/>
              <a:t>Zeitgeist</a:t>
            </a:r>
          </a:p>
          <a:p>
            <a:pPr lvl="1"/>
            <a:r>
              <a:rPr lang="en-GB" dirty="0"/>
              <a:t>General journals / Science social media / Blogs / Science news / policy</a:t>
            </a:r>
          </a:p>
          <a:p>
            <a:pPr lvl="1"/>
            <a:r>
              <a:rPr lang="en-GB" dirty="0" err="1"/>
              <a:t>Eg</a:t>
            </a:r>
            <a:r>
              <a:rPr lang="en-GB" dirty="0"/>
              <a:t> replication crisis, meta-science, new computational tools etc</a:t>
            </a:r>
          </a:p>
          <a:p>
            <a:pPr lvl="1"/>
            <a:endParaRPr lang="en-GB" dirty="0"/>
          </a:p>
          <a:p>
            <a:r>
              <a:rPr lang="en-GB" b="1" dirty="0"/>
              <a:t>For your substantive work - conduct systematic literature review if you can</a:t>
            </a:r>
          </a:p>
          <a:p>
            <a:pPr lvl="1"/>
            <a:r>
              <a:rPr lang="en-GB" dirty="0"/>
              <a:t>Reproducible</a:t>
            </a:r>
          </a:p>
          <a:p>
            <a:pPr lvl="1"/>
            <a:r>
              <a:rPr lang="en-GB" dirty="0"/>
              <a:t>Unbiased</a:t>
            </a:r>
          </a:p>
          <a:p>
            <a:pPr lvl="1"/>
            <a:r>
              <a:rPr lang="en-GB" dirty="0"/>
              <a:t>Comprehensive</a:t>
            </a:r>
          </a:p>
          <a:p>
            <a:pPr lvl="1"/>
            <a:endParaRPr lang="en-GB" b="1" dirty="0"/>
          </a:p>
          <a:p>
            <a:pPr lvl="1"/>
            <a:endParaRPr lang="en-GB" dirty="0"/>
          </a:p>
        </p:txBody>
      </p:sp>
      <p:sp>
        <p:nvSpPr>
          <p:cNvPr id="4" name="TextBox 3">
            <a:extLst>
              <a:ext uri="{FF2B5EF4-FFF2-40B4-BE49-F238E27FC236}">
                <a16:creationId xmlns:a16="http://schemas.microsoft.com/office/drawing/2014/main" id="{DA231583-BC6E-834F-A7F3-63A90A5A7D91}"/>
              </a:ext>
            </a:extLst>
          </p:cNvPr>
          <p:cNvSpPr txBox="1"/>
          <p:nvPr/>
        </p:nvSpPr>
        <p:spPr>
          <a:xfrm>
            <a:off x="6550154" y="1363891"/>
            <a:ext cx="5290588" cy="541686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b="1" dirty="0">
                <a:latin typeface="MV Boli" panose="02000500030200090000" pitchFamily="2" charset="0"/>
                <a:cs typeface="MV Boli" panose="02000500030200090000" pitchFamily="2" charset="0"/>
              </a:rPr>
              <a:t>Do bioinformaticians need ‘basic’ statistics??</a:t>
            </a:r>
          </a:p>
          <a:p>
            <a:pPr marL="285750" indent="-285750">
              <a:buFont typeface="Arial" panose="020B0604020202020204" pitchFamily="34" charset="0"/>
              <a:buChar char="•"/>
            </a:pPr>
            <a:endParaRPr lang="en-GB" dirty="0">
              <a:latin typeface="MV Boli" panose="02000500030200090000" pitchFamily="2" charset="0"/>
              <a:cs typeface="MV Boli" panose="02000500030200090000" pitchFamily="2" charset="0"/>
            </a:endParaRP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Bioinformatics / data science is a different skill set to statistics</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Methods are highly computational, can deal with complex models of data from different sources</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Much of bioinformatics is repeated application of basic statistics </a:t>
            </a:r>
            <a:r>
              <a:rPr lang="en-GB" b="1" dirty="0">
                <a:latin typeface="MV Boli" panose="02000500030200090000" pitchFamily="2" charset="0"/>
                <a:cs typeface="MV Boli" panose="02000500030200090000" pitchFamily="2" charset="0"/>
              </a:rPr>
              <a:t>(often forgotten in the complexity)</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The basic experimental design principles (where does your data come from, how to make valid and precise comparisons) are exactly the same</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No amount of fancy analysis or bioinformatics can rescue poor experimental design</a:t>
            </a:r>
          </a:p>
        </p:txBody>
      </p:sp>
    </p:spTree>
    <p:extLst>
      <p:ext uri="{BB962C8B-B14F-4D97-AF65-F5344CB8AC3E}">
        <p14:creationId xmlns:p14="http://schemas.microsoft.com/office/powerpoint/2010/main" val="3871190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8C93-C009-7DEA-F68D-71079DD809BF}"/>
              </a:ext>
            </a:extLst>
          </p:cNvPr>
          <p:cNvSpPr>
            <a:spLocks noGrp="1"/>
          </p:cNvSpPr>
          <p:nvPr>
            <p:ph type="title"/>
          </p:nvPr>
        </p:nvSpPr>
        <p:spPr>
          <a:xfrm>
            <a:off x="513460" y="160402"/>
            <a:ext cx="10515600" cy="1325563"/>
          </a:xfrm>
        </p:spPr>
        <p:txBody>
          <a:bodyPr/>
          <a:lstStyle/>
          <a:p>
            <a:r>
              <a:rPr lang="en-GB" dirty="0"/>
              <a:t>Summary – </a:t>
            </a:r>
            <a:r>
              <a:rPr lang="en-GB"/>
              <a:t>“Nuisance </a:t>
            </a:r>
            <a:r>
              <a:rPr lang="en-GB" dirty="0"/>
              <a:t>factors</a:t>
            </a:r>
            <a:r>
              <a:rPr lang="en-GB"/>
              <a:t>”</a:t>
            </a:r>
            <a:endParaRPr lang="en-GB" dirty="0"/>
          </a:p>
        </p:txBody>
      </p:sp>
      <p:sp>
        <p:nvSpPr>
          <p:cNvPr id="3" name="Content Placeholder 2">
            <a:extLst>
              <a:ext uri="{FF2B5EF4-FFF2-40B4-BE49-F238E27FC236}">
                <a16:creationId xmlns:a16="http://schemas.microsoft.com/office/drawing/2014/main" id="{56B4F9E0-EC3D-5FB4-24AD-9377C88E376C}"/>
              </a:ext>
            </a:extLst>
          </p:cNvPr>
          <p:cNvSpPr>
            <a:spLocks noGrp="1"/>
          </p:cNvSpPr>
          <p:nvPr>
            <p:ph idx="1"/>
          </p:nvPr>
        </p:nvSpPr>
        <p:spPr>
          <a:xfrm>
            <a:off x="838200" y="2862841"/>
            <a:ext cx="10515600" cy="3314121"/>
          </a:xfrm>
        </p:spPr>
        <p:txBody>
          <a:bodyPr>
            <a:normAutofit/>
          </a:bodyPr>
          <a:lstStyle/>
          <a:p>
            <a:r>
              <a:rPr lang="en-GB" sz="2400" dirty="0"/>
              <a:t>We should try to understand which biological and technical nuisance factors that could affect our outcome.</a:t>
            </a:r>
          </a:p>
          <a:p>
            <a:r>
              <a:rPr lang="en-GB" sz="2400" dirty="0"/>
              <a:t>Keeping these factors constant, or </a:t>
            </a:r>
            <a:r>
              <a:rPr lang="en-GB" sz="2400" b="1" dirty="0"/>
              <a:t>blocking </a:t>
            </a:r>
            <a:r>
              <a:rPr lang="en-GB" sz="2400" dirty="0"/>
              <a:t>for known or measured effects, </a:t>
            </a:r>
            <a:r>
              <a:rPr lang="en-GB" sz="2400" b="1" dirty="0"/>
              <a:t>randomisation </a:t>
            </a:r>
            <a:r>
              <a:rPr lang="en-GB" sz="2400" dirty="0"/>
              <a:t>for unknown effects help prevent bias and reduce error associated with these factors.</a:t>
            </a:r>
          </a:p>
          <a:p>
            <a:r>
              <a:rPr lang="en-GB" sz="2400" b="1" dirty="0"/>
              <a:t>Blinding </a:t>
            </a:r>
            <a:r>
              <a:rPr lang="en-GB" sz="2400" dirty="0"/>
              <a:t>treatments and assessments is important to prevent cognitive bias</a:t>
            </a:r>
          </a:p>
          <a:p>
            <a:r>
              <a:rPr lang="en-GB" sz="2400" dirty="0"/>
              <a:t>Sometimes </a:t>
            </a:r>
            <a:r>
              <a:rPr lang="en-GB" sz="2400" b="1" dirty="0"/>
              <a:t>clustering </a:t>
            </a:r>
            <a:r>
              <a:rPr lang="en-GB" sz="2400" dirty="0"/>
              <a:t>is unavoidable, reduce if possible.  </a:t>
            </a:r>
          </a:p>
          <a:p>
            <a:r>
              <a:rPr lang="en-GB" sz="2400" dirty="0"/>
              <a:t>Make sure </a:t>
            </a:r>
            <a:r>
              <a:rPr lang="en-GB" sz="2400" b="1" dirty="0"/>
              <a:t>statistical analysis includes known nuisance factors as covariates!</a:t>
            </a:r>
            <a:endParaRPr lang="en-GB" sz="2400" dirty="0"/>
          </a:p>
        </p:txBody>
      </p:sp>
      <p:sp>
        <p:nvSpPr>
          <p:cNvPr id="4" name="TextBox 3">
            <a:extLst>
              <a:ext uri="{FF2B5EF4-FFF2-40B4-BE49-F238E27FC236}">
                <a16:creationId xmlns:a16="http://schemas.microsoft.com/office/drawing/2014/main" id="{0CD30EE5-A9EB-EB82-1035-93AB56FD009A}"/>
              </a:ext>
            </a:extLst>
          </p:cNvPr>
          <p:cNvSpPr txBox="1"/>
          <p:nvPr/>
        </p:nvSpPr>
        <p:spPr>
          <a:xfrm>
            <a:off x="744677" y="1690688"/>
            <a:ext cx="10609123" cy="523220"/>
          </a:xfrm>
          <a:prstGeom prst="rect">
            <a:avLst/>
          </a:prstGeom>
          <a:noFill/>
        </p:spPr>
        <p:txBody>
          <a:bodyPr wrap="none" rtlCol="0">
            <a:spAutoFit/>
          </a:bodyPr>
          <a:lstStyle/>
          <a:p>
            <a:r>
              <a:rPr lang="en-GB" sz="2800" dirty="0"/>
              <a:t>Outcome = </a:t>
            </a:r>
            <a:r>
              <a:rPr lang="en-GB" sz="2800" dirty="0">
                <a:solidFill>
                  <a:schemeClr val="accent1">
                    <a:lumMod val="75000"/>
                  </a:schemeClr>
                </a:solidFill>
              </a:rPr>
              <a:t>Treatment effect </a:t>
            </a:r>
            <a:r>
              <a:rPr lang="en-GB" sz="2800" dirty="0"/>
              <a:t>+ </a:t>
            </a:r>
            <a:r>
              <a:rPr lang="en-GB" sz="2800" dirty="0">
                <a:solidFill>
                  <a:schemeClr val="accent6">
                    <a:lumMod val="75000"/>
                  </a:schemeClr>
                </a:solidFill>
              </a:rPr>
              <a:t>Biological effect </a:t>
            </a:r>
            <a:r>
              <a:rPr lang="en-GB" sz="2800" dirty="0"/>
              <a:t>+ </a:t>
            </a:r>
            <a:r>
              <a:rPr lang="en-GB" sz="2800" dirty="0">
                <a:solidFill>
                  <a:srgbClr val="C00000"/>
                </a:solidFill>
              </a:rPr>
              <a:t>Technical effect </a:t>
            </a:r>
            <a:r>
              <a:rPr lang="en-GB" sz="2800" dirty="0"/>
              <a:t>+ </a:t>
            </a:r>
            <a:r>
              <a:rPr lang="en-GB" sz="2800" dirty="0">
                <a:solidFill>
                  <a:schemeClr val="accent6">
                    <a:lumMod val="50000"/>
                  </a:schemeClr>
                </a:solidFill>
              </a:rPr>
              <a:t>Error</a:t>
            </a:r>
          </a:p>
        </p:txBody>
      </p:sp>
      <p:sp>
        <p:nvSpPr>
          <p:cNvPr id="5" name="Right Brace 4">
            <a:extLst>
              <a:ext uri="{FF2B5EF4-FFF2-40B4-BE49-F238E27FC236}">
                <a16:creationId xmlns:a16="http://schemas.microsoft.com/office/drawing/2014/main" id="{FB01ED72-609A-6BC7-AF66-844DB4A9D575}"/>
              </a:ext>
            </a:extLst>
          </p:cNvPr>
          <p:cNvSpPr/>
          <p:nvPr/>
        </p:nvSpPr>
        <p:spPr>
          <a:xfrm rot="5400000">
            <a:off x="7560352" y="-27564"/>
            <a:ext cx="227546" cy="4734371"/>
          </a:xfrm>
          <a:prstGeom prst="rightBrace">
            <a:avLst>
              <a:gd name="adj1" fmla="val 8333"/>
              <a:gd name="adj2" fmla="val 49097"/>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GB">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754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6203C-2BD9-DEE3-9239-266917B19A56}"/>
              </a:ext>
            </a:extLst>
          </p:cNvPr>
          <p:cNvSpPr>
            <a:spLocks noGrp="1"/>
          </p:cNvSpPr>
          <p:nvPr>
            <p:ph type="title"/>
          </p:nvPr>
        </p:nvSpPr>
        <p:spPr/>
        <p:txBody>
          <a:bodyPr/>
          <a:lstStyle/>
          <a:p>
            <a:r>
              <a:rPr lang="en-GB"/>
              <a:t>Error and Precision</a:t>
            </a:r>
          </a:p>
        </p:txBody>
      </p:sp>
      <p:sp>
        <p:nvSpPr>
          <p:cNvPr id="5" name="Text Placeholder 4">
            <a:extLst>
              <a:ext uri="{FF2B5EF4-FFF2-40B4-BE49-F238E27FC236}">
                <a16:creationId xmlns:a16="http://schemas.microsoft.com/office/drawing/2014/main" id="{58E8C6CF-A004-D802-9670-66B54798ABA0}"/>
              </a:ext>
            </a:extLst>
          </p:cNvPr>
          <p:cNvSpPr>
            <a:spLocks noGrp="1"/>
          </p:cNvSpPr>
          <p:nvPr>
            <p:ph type="body" idx="1"/>
          </p:nvPr>
        </p:nvSpPr>
        <p:spPr/>
        <p:txBody>
          <a:bodyPr/>
          <a:lstStyle/>
          <a:p>
            <a:r>
              <a:rPr lang="en-GB"/>
              <a:t>Natural variation and its relationship with sample size</a:t>
            </a:r>
          </a:p>
        </p:txBody>
      </p:sp>
    </p:spTree>
    <p:extLst>
      <p:ext uri="{BB962C8B-B14F-4D97-AF65-F5344CB8AC3E}">
        <p14:creationId xmlns:p14="http://schemas.microsoft.com/office/powerpoint/2010/main" val="2046410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0C45-EC39-BDB1-78EB-384C3E668C4A}"/>
              </a:ext>
            </a:extLst>
          </p:cNvPr>
          <p:cNvSpPr>
            <a:spLocks noGrp="1"/>
          </p:cNvSpPr>
          <p:nvPr>
            <p:ph type="title"/>
          </p:nvPr>
        </p:nvSpPr>
        <p:spPr>
          <a:xfrm>
            <a:off x="548489" y="172189"/>
            <a:ext cx="10515600" cy="1325563"/>
          </a:xfrm>
        </p:spPr>
        <p:txBody>
          <a:bodyPr/>
          <a:lstStyle/>
          <a:p>
            <a:r>
              <a:rPr lang="en-GB" dirty="0"/>
              <a:t>Dealing with error</a:t>
            </a:r>
          </a:p>
        </p:txBody>
      </p:sp>
      <p:sp>
        <p:nvSpPr>
          <p:cNvPr id="3" name="Content Placeholder 2">
            <a:extLst>
              <a:ext uri="{FF2B5EF4-FFF2-40B4-BE49-F238E27FC236}">
                <a16:creationId xmlns:a16="http://schemas.microsoft.com/office/drawing/2014/main" id="{5A766750-6F09-A651-29D7-2AB81D2E74DF}"/>
              </a:ext>
            </a:extLst>
          </p:cNvPr>
          <p:cNvSpPr>
            <a:spLocks noGrp="1"/>
          </p:cNvSpPr>
          <p:nvPr>
            <p:ph idx="1"/>
          </p:nvPr>
        </p:nvSpPr>
        <p:spPr>
          <a:xfrm>
            <a:off x="838200" y="1825625"/>
            <a:ext cx="3997751" cy="4351338"/>
          </a:xfrm>
        </p:spPr>
        <p:txBody>
          <a:bodyPr>
            <a:normAutofit lnSpcReduction="10000"/>
          </a:bodyPr>
          <a:lstStyle/>
          <a:p>
            <a:r>
              <a:rPr lang="en-GB" dirty="0"/>
              <a:t>Recall our aim is to get as precise an estimate as possible.</a:t>
            </a:r>
          </a:p>
          <a:p>
            <a:endParaRPr lang="en-GB" dirty="0"/>
          </a:p>
          <a:p>
            <a:r>
              <a:rPr lang="en-GB" dirty="0"/>
              <a:t>This means small uncertainty.</a:t>
            </a:r>
          </a:p>
          <a:p>
            <a:endParaRPr lang="en-GB" dirty="0"/>
          </a:p>
          <a:p>
            <a:r>
              <a:rPr lang="en-GB" dirty="0"/>
              <a:t>What causes this uncertainty in estimates?</a:t>
            </a:r>
          </a:p>
        </p:txBody>
      </p:sp>
      <p:pic>
        <p:nvPicPr>
          <p:cNvPr id="10" name="Picture 9">
            <a:extLst>
              <a:ext uri="{FF2B5EF4-FFF2-40B4-BE49-F238E27FC236}">
                <a16:creationId xmlns:a16="http://schemas.microsoft.com/office/drawing/2014/main" id="{128E52CE-CFA4-A0ED-B623-05529C2FDF10}"/>
              </a:ext>
            </a:extLst>
          </p:cNvPr>
          <p:cNvPicPr>
            <a:picLocks noChangeAspect="1"/>
          </p:cNvPicPr>
          <p:nvPr/>
        </p:nvPicPr>
        <p:blipFill>
          <a:blip r:embed="rId2"/>
          <a:stretch>
            <a:fillRect/>
          </a:stretch>
        </p:blipFill>
        <p:spPr>
          <a:xfrm>
            <a:off x="5146523" y="1275016"/>
            <a:ext cx="4943475" cy="4600575"/>
          </a:xfrm>
          <a:prstGeom prst="rect">
            <a:avLst/>
          </a:prstGeom>
        </p:spPr>
      </p:pic>
      <p:sp>
        <p:nvSpPr>
          <p:cNvPr id="5" name="TextBox 4">
            <a:extLst>
              <a:ext uri="{FF2B5EF4-FFF2-40B4-BE49-F238E27FC236}">
                <a16:creationId xmlns:a16="http://schemas.microsoft.com/office/drawing/2014/main" id="{1EF7595D-710F-AF17-AA40-334A1D4F68C5}"/>
              </a:ext>
            </a:extLst>
          </p:cNvPr>
          <p:cNvSpPr txBox="1"/>
          <p:nvPr/>
        </p:nvSpPr>
        <p:spPr>
          <a:xfrm>
            <a:off x="9270321" y="1204159"/>
            <a:ext cx="2535053" cy="369332"/>
          </a:xfrm>
          <a:prstGeom prst="rect">
            <a:avLst/>
          </a:prstGeom>
          <a:noFill/>
        </p:spPr>
        <p:txBody>
          <a:bodyPr wrap="none" rtlCol="0">
            <a:spAutoFit/>
          </a:bodyPr>
          <a:lstStyle/>
          <a:p>
            <a:r>
              <a:rPr lang="en-GB"/>
              <a:t>An imprecise result (bad)</a:t>
            </a:r>
          </a:p>
        </p:txBody>
      </p:sp>
      <p:sp>
        <p:nvSpPr>
          <p:cNvPr id="9" name="TextBox 8">
            <a:extLst>
              <a:ext uri="{FF2B5EF4-FFF2-40B4-BE49-F238E27FC236}">
                <a16:creationId xmlns:a16="http://schemas.microsoft.com/office/drawing/2014/main" id="{8D1C91E3-892B-F090-3D0B-61DA653A9401}"/>
              </a:ext>
            </a:extLst>
          </p:cNvPr>
          <p:cNvSpPr txBox="1"/>
          <p:nvPr/>
        </p:nvSpPr>
        <p:spPr>
          <a:xfrm>
            <a:off x="9270321" y="4815153"/>
            <a:ext cx="2847383" cy="369332"/>
          </a:xfrm>
          <a:prstGeom prst="rect">
            <a:avLst/>
          </a:prstGeom>
          <a:noFill/>
        </p:spPr>
        <p:txBody>
          <a:bodyPr wrap="none" rtlCol="0">
            <a:spAutoFit/>
          </a:bodyPr>
          <a:lstStyle/>
          <a:p>
            <a:r>
              <a:rPr lang="en-GB"/>
              <a:t>A more precise result (good)</a:t>
            </a:r>
          </a:p>
        </p:txBody>
      </p:sp>
      <p:cxnSp>
        <p:nvCxnSpPr>
          <p:cNvPr id="12" name="Straight Arrow Connector 11">
            <a:extLst>
              <a:ext uri="{FF2B5EF4-FFF2-40B4-BE49-F238E27FC236}">
                <a16:creationId xmlns:a16="http://schemas.microsoft.com/office/drawing/2014/main" id="{3293D424-7435-AAAB-23DF-0F07B1B3D4BF}"/>
              </a:ext>
            </a:extLst>
          </p:cNvPr>
          <p:cNvCxnSpPr>
            <a:cxnSpLocks/>
          </p:cNvCxnSpPr>
          <p:nvPr/>
        </p:nvCxnSpPr>
        <p:spPr>
          <a:xfrm flipH="1">
            <a:off x="8339328" y="1561085"/>
            <a:ext cx="930993" cy="523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ED3ADE-F29B-F6D5-D393-B75D19253700}"/>
              </a:ext>
            </a:extLst>
          </p:cNvPr>
          <p:cNvCxnSpPr>
            <a:cxnSpLocks/>
          </p:cNvCxnSpPr>
          <p:nvPr/>
        </p:nvCxnSpPr>
        <p:spPr>
          <a:xfrm flipH="1" flipV="1">
            <a:off x="8199825" y="4654296"/>
            <a:ext cx="1070496"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420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0970-D3CA-99DD-818B-8718E6458309}"/>
              </a:ext>
            </a:extLst>
          </p:cNvPr>
          <p:cNvSpPr>
            <a:spLocks noGrp="1"/>
          </p:cNvSpPr>
          <p:nvPr>
            <p:ph type="title"/>
          </p:nvPr>
        </p:nvSpPr>
        <p:spPr>
          <a:xfrm>
            <a:off x="663460" y="237749"/>
            <a:ext cx="10515600" cy="1325563"/>
          </a:xfrm>
        </p:spPr>
        <p:txBody>
          <a:bodyPr/>
          <a:lstStyle/>
          <a:p>
            <a:r>
              <a:rPr lang="en-GB" dirty="0"/>
              <a:t>Precision calculations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C6E51F-46C4-5F92-7C40-503F4D0C2E8E}"/>
                  </a:ext>
                </a:extLst>
              </p:cNvPr>
              <p:cNvSpPr>
                <a:spLocks noGrp="1"/>
              </p:cNvSpPr>
              <p:nvPr>
                <p:ph idx="1"/>
              </p:nvPr>
            </p:nvSpPr>
            <p:spPr>
              <a:xfrm>
                <a:off x="838200" y="1825625"/>
                <a:ext cx="5810626" cy="4593282"/>
              </a:xfrm>
            </p:spPr>
            <p:txBody>
              <a:bodyPr>
                <a:normAutofit fontScale="70000" lnSpcReduction="20000"/>
              </a:bodyPr>
              <a:lstStyle/>
              <a:p>
                <a:pPr marL="0" indent="0">
                  <a:buNone/>
                </a:pPr>
                <a:r>
                  <a:rPr lang="en-GB" b="1" dirty="0"/>
                  <a:t>Standard error </a:t>
                </a:r>
                <a:r>
                  <a:rPr lang="en-GB" dirty="0"/>
                  <a:t>for mean difference = </a:t>
                </a:r>
                <a14:m>
                  <m:oMath xmlns:m="http://schemas.openxmlformats.org/officeDocument/2006/math">
                    <m:rad>
                      <m:radPr>
                        <m:degHide m:val="on"/>
                        <m:ctrlPr>
                          <a:rPr lang="el-GR" i="1" smtClean="0">
                            <a:latin typeface="Cambria Math" panose="02040503050406030204" pitchFamily="18" charset="0"/>
                          </a:rPr>
                        </m:ctrlPr>
                      </m:radPr>
                      <m:deg/>
                      <m:e>
                        <m:f>
                          <m:fPr>
                            <m:ctrlPr>
                              <a:rPr lang="el-GR" i="1" smtClean="0">
                                <a:latin typeface="Cambria Math" panose="02040503050406030204" pitchFamily="18" charset="0"/>
                              </a:rPr>
                            </m:ctrlPr>
                          </m:fPr>
                          <m:num>
                            <m:sSup>
                              <m:sSupPr>
                                <m:ctrlPr>
                                  <a:rPr lang="el-GR" i="1" smtClean="0">
                                    <a:latin typeface="Cambria Math" panose="02040503050406030204" pitchFamily="18" charset="0"/>
                                  </a:rPr>
                                </m:ctrlPr>
                              </m:sSupPr>
                              <m:e>
                                <m:r>
                                  <a:rPr lang="en-GB" b="0" i="1" smtClean="0">
                                    <a:latin typeface="Cambria Math" panose="02040503050406030204" pitchFamily="18" charset="0"/>
                                  </a:rPr>
                                  <m:t>𝑠𝑑</m:t>
                                </m:r>
                              </m:e>
                              <m:sup>
                                <m:r>
                                  <a:rPr lang="en-GB" b="0" i="1" smtClean="0">
                                    <a:latin typeface="Cambria Math" panose="02040503050406030204" pitchFamily="18" charset="0"/>
                                  </a:rPr>
                                  <m:t>2</m:t>
                                </m:r>
                              </m:sup>
                            </m:sSup>
                          </m:num>
                          <m:den>
                            <m:sSub>
                              <m:sSubPr>
                                <m:ctrlPr>
                                  <a:rPr lang="el-GR"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𝑠𝑑</m:t>
                                </m:r>
                              </m:e>
                              <m:sup>
                                <m:r>
                                  <a:rPr lang="en-GB" b="0" i="1" smtClean="0">
                                    <a:latin typeface="Cambria Math" panose="02040503050406030204" pitchFamily="18" charset="0"/>
                                  </a:rPr>
                                  <m:t>2</m:t>
                                </m:r>
                              </m:sup>
                            </m:sSup>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2</m:t>
                                </m:r>
                              </m:sub>
                            </m:sSub>
                          </m:den>
                        </m:f>
                      </m:e>
                    </m:rad>
                  </m:oMath>
                </a14:m>
                <a:endParaRPr lang="en-GB" dirty="0"/>
              </a:p>
              <a:p>
                <a:endParaRPr lang="en-GB" dirty="0"/>
              </a:p>
              <a:p>
                <a:pPr marL="0" indent="0">
                  <a:buNone/>
                </a:pPr>
                <a:r>
                  <a:rPr lang="en-GB" dirty="0" err="1"/>
                  <a:t>sd</a:t>
                </a:r>
                <a:r>
                  <a:rPr lang="en-GB" dirty="0"/>
                  <a:t> = standard deviation in measurements between units</a:t>
                </a:r>
              </a:p>
              <a:p>
                <a:pPr marL="0" indent="0">
                  <a:buNone/>
                </a:pPr>
                <a:r>
                  <a:rPr lang="en-GB" dirty="0"/>
                  <a:t>n</a:t>
                </a:r>
                <a:r>
                  <a:rPr lang="en-GB" baseline="-25000" dirty="0"/>
                  <a:t>1</a:t>
                </a:r>
                <a:r>
                  <a:rPr lang="en-GB" dirty="0"/>
                  <a:t>, n</a:t>
                </a:r>
                <a:r>
                  <a:rPr lang="en-GB" baseline="-25000" dirty="0"/>
                  <a:t>2</a:t>
                </a:r>
                <a:r>
                  <a:rPr lang="en-GB" dirty="0"/>
                  <a:t> are the group sizes</a:t>
                </a:r>
              </a:p>
              <a:p>
                <a:pPr marL="0" indent="0">
                  <a:buNone/>
                </a:pPr>
                <a:endParaRPr lang="en-GB" dirty="0"/>
              </a:p>
              <a:p>
                <a:pPr marL="0" indent="0">
                  <a:buNone/>
                </a:pPr>
                <a:r>
                  <a:rPr lang="en-GB" dirty="0"/>
                  <a:t>Confidence interval width is about 4 times standard error. </a:t>
                </a:r>
                <a:r>
                  <a:rPr lang="en-GB" i="1" dirty="0"/>
                  <a:t>(will be more for small studies, 4.9 if </a:t>
                </a:r>
                <a:r>
                  <a:rPr lang="en-GB" i="1" dirty="0" err="1"/>
                  <a:t>df</a:t>
                </a:r>
                <a:r>
                  <a:rPr lang="en-GB" i="1" dirty="0"/>
                  <a:t>=6)</a:t>
                </a:r>
              </a:p>
              <a:p>
                <a:endParaRPr lang="en-GB" dirty="0"/>
              </a:p>
              <a:p>
                <a:r>
                  <a:rPr lang="en-GB" dirty="0"/>
                  <a:t>So how do we improve precision? </a:t>
                </a:r>
              </a:p>
              <a:p>
                <a:r>
                  <a:rPr lang="en-GB" dirty="0"/>
                  <a:t>How do we get smaller confidence </a:t>
                </a:r>
                <a:br>
                  <a:rPr lang="en-GB" dirty="0"/>
                </a:br>
                <a:r>
                  <a:rPr lang="en-GB" dirty="0"/>
                  <a:t>intervals?</a:t>
                </a:r>
              </a:p>
              <a:p>
                <a:r>
                  <a:rPr lang="en-GB" b="1" dirty="0"/>
                  <a:t>Reduce </a:t>
                </a:r>
                <a:r>
                  <a:rPr lang="en-GB" b="1" i="1" dirty="0" err="1"/>
                  <a:t>sd</a:t>
                </a:r>
                <a:r>
                  <a:rPr lang="en-GB" b="1" i="1" dirty="0"/>
                  <a:t> (how could you do this?) </a:t>
                </a:r>
                <a:r>
                  <a:rPr lang="en-GB" dirty="0"/>
                  <a:t>or </a:t>
                </a:r>
              </a:p>
              <a:p>
                <a:r>
                  <a:rPr lang="en-GB" b="1" dirty="0"/>
                  <a:t>increase n</a:t>
                </a:r>
              </a:p>
            </p:txBody>
          </p:sp>
        </mc:Choice>
        <mc:Fallback>
          <p:sp>
            <p:nvSpPr>
              <p:cNvPr id="3" name="Content Placeholder 2">
                <a:extLst>
                  <a:ext uri="{FF2B5EF4-FFF2-40B4-BE49-F238E27FC236}">
                    <a16:creationId xmlns:a16="http://schemas.microsoft.com/office/drawing/2014/main" id="{06C6E51F-46C4-5F92-7C40-503F4D0C2E8E}"/>
                  </a:ext>
                </a:extLst>
              </p:cNvPr>
              <p:cNvSpPr>
                <a:spLocks noGrp="1" noRot="1" noChangeAspect="1" noMove="1" noResize="1" noEditPoints="1" noAdjustHandles="1" noChangeArrowheads="1" noChangeShapeType="1" noTextEdit="1"/>
              </p:cNvSpPr>
              <p:nvPr>
                <p:ph idx="1"/>
              </p:nvPr>
            </p:nvSpPr>
            <p:spPr>
              <a:xfrm>
                <a:off x="838200" y="1825625"/>
                <a:ext cx="5810626" cy="4593282"/>
              </a:xfrm>
              <a:blipFill>
                <a:blip r:embed="rId2"/>
                <a:stretch>
                  <a:fillRect l="-1154" t="-1061" b="-2122"/>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2EC7018F-476A-E039-0009-1CDD6D6D54E1}"/>
              </a:ext>
            </a:extLst>
          </p:cNvPr>
          <p:cNvPicPr>
            <a:picLocks noChangeAspect="1"/>
          </p:cNvPicPr>
          <p:nvPr/>
        </p:nvPicPr>
        <p:blipFill>
          <a:blip r:embed="rId3"/>
          <a:stretch>
            <a:fillRect/>
          </a:stretch>
        </p:blipFill>
        <p:spPr>
          <a:xfrm>
            <a:off x="7961125" y="430372"/>
            <a:ext cx="2762461" cy="3025971"/>
          </a:xfrm>
          <a:prstGeom prst="rect">
            <a:avLst/>
          </a:prstGeom>
        </p:spPr>
      </p:pic>
      <p:sp>
        <p:nvSpPr>
          <p:cNvPr id="9" name="TextBox 8">
            <a:extLst>
              <a:ext uri="{FF2B5EF4-FFF2-40B4-BE49-F238E27FC236}">
                <a16:creationId xmlns:a16="http://schemas.microsoft.com/office/drawing/2014/main" id="{30FFE0DB-6399-ADEE-815E-7699BE38FBE4}"/>
              </a:ext>
            </a:extLst>
          </p:cNvPr>
          <p:cNvSpPr txBox="1"/>
          <p:nvPr/>
        </p:nvSpPr>
        <p:spPr>
          <a:xfrm>
            <a:off x="9178005" y="4089859"/>
            <a:ext cx="1016625" cy="369332"/>
          </a:xfrm>
          <a:prstGeom prst="rect">
            <a:avLst/>
          </a:prstGeom>
          <a:noFill/>
        </p:spPr>
        <p:txBody>
          <a:bodyPr wrap="none" rtlCol="0">
            <a:spAutoFit/>
          </a:bodyPr>
          <a:lstStyle/>
          <a:p>
            <a:r>
              <a:rPr lang="en-GB" dirty="0" err="1"/>
              <a:t>sd</a:t>
            </a:r>
            <a:r>
              <a:rPr lang="en-GB" dirty="0"/>
              <a:t> = 3cm</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D5C4FEB-318B-4411-928C-A360886CA215}"/>
                  </a:ext>
                </a:extLst>
              </p:cNvPr>
              <p:cNvSpPr txBox="1"/>
              <p:nvPr/>
            </p:nvSpPr>
            <p:spPr>
              <a:xfrm>
                <a:off x="7100642" y="4681396"/>
                <a:ext cx="6097508"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l-GR" i="1" smtClean="0">
                              <a:latin typeface="Cambria Math" panose="02040503050406030204" pitchFamily="18" charset="0"/>
                            </a:rPr>
                          </m:ctrlPr>
                        </m:radPr>
                        <m:deg/>
                        <m:e>
                          <m:f>
                            <m:fPr>
                              <m:ctrlPr>
                                <a:rPr lang="el-GR" i="1" smtClean="0">
                                  <a:latin typeface="Cambria Math" panose="02040503050406030204" pitchFamily="18" charset="0"/>
                                </a:rPr>
                              </m:ctrlPr>
                            </m:fPr>
                            <m:num>
                              <m:sSup>
                                <m:sSupPr>
                                  <m:ctrlPr>
                                    <a:rPr lang="el-GR" i="1" smtClean="0">
                                      <a:latin typeface="Cambria Math" panose="02040503050406030204" pitchFamily="18" charset="0"/>
                                    </a:rPr>
                                  </m:ctrlPr>
                                </m:sSupPr>
                                <m:e>
                                  <m:r>
                                    <a:rPr lang="en-GB" b="0" i="1" smtClean="0">
                                      <a:latin typeface="Cambria Math" panose="02040503050406030204" pitchFamily="18" charset="0"/>
                                    </a:rPr>
                                    <m:t>3</m:t>
                                  </m:r>
                                </m:e>
                                <m:sup>
                                  <m:r>
                                    <a:rPr lang="en-GB" b="0" i="1" smtClean="0">
                                      <a:latin typeface="Cambria Math" panose="02040503050406030204" pitchFamily="18" charset="0"/>
                                    </a:rPr>
                                    <m:t>2</m:t>
                                  </m:r>
                                </m:sup>
                              </m:sSup>
                            </m:num>
                            <m:den>
                              <m:r>
                                <a:rPr lang="en-GB" i="1" smtClean="0">
                                  <a:latin typeface="Cambria Math" panose="02040503050406030204" pitchFamily="18" charset="0"/>
                                </a:rPr>
                                <m:t>3</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3</m:t>
                                  </m:r>
                                </m:e>
                                <m:sup>
                                  <m:r>
                                    <a:rPr lang="en-GB" b="0" i="1" smtClean="0">
                                      <a:latin typeface="Cambria Math" panose="02040503050406030204" pitchFamily="18" charset="0"/>
                                    </a:rPr>
                                    <m:t>2</m:t>
                                  </m:r>
                                </m:sup>
                              </m:sSup>
                            </m:num>
                            <m:den>
                              <m:r>
                                <a:rPr lang="en-GB" b="0" i="1" smtClean="0">
                                  <a:latin typeface="Cambria Math" panose="02040503050406030204" pitchFamily="18" charset="0"/>
                                </a:rPr>
                                <m:t>5</m:t>
                              </m:r>
                            </m:den>
                          </m:f>
                        </m:e>
                      </m:rad>
                      <m:r>
                        <a:rPr lang="en-GB" b="0" i="1" smtClean="0">
                          <a:latin typeface="Cambria Math" panose="02040503050406030204" pitchFamily="18" charset="0"/>
                        </a:rPr>
                        <m:t>=2.2 </m:t>
                      </m:r>
                      <m:r>
                        <m:rPr>
                          <m:nor/>
                        </m:rPr>
                        <a:rPr lang="en-GB" b="0" i="0" smtClean="0">
                          <a:latin typeface="Cambria Math" panose="02040503050406030204" pitchFamily="18" charset="0"/>
                        </a:rPr>
                        <m:t>cm</m:t>
                      </m:r>
                    </m:oMath>
                  </m:oMathPara>
                </a14:m>
                <a:endParaRPr lang="en-GB" dirty="0"/>
              </a:p>
            </p:txBody>
          </p:sp>
        </mc:Choice>
        <mc:Fallback>
          <p:sp>
            <p:nvSpPr>
              <p:cNvPr id="11" name="TextBox 10">
                <a:extLst>
                  <a:ext uri="{FF2B5EF4-FFF2-40B4-BE49-F238E27FC236}">
                    <a16:creationId xmlns:a16="http://schemas.microsoft.com/office/drawing/2014/main" id="{0D5C4FEB-318B-4411-928C-A360886CA215}"/>
                  </a:ext>
                </a:extLst>
              </p:cNvPr>
              <p:cNvSpPr txBox="1">
                <a:spLocks noRot="1" noChangeAspect="1" noMove="1" noResize="1" noEditPoints="1" noAdjustHandles="1" noChangeArrowheads="1" noChangeShapeType="1" noTextEdit="1"/>
              </p:cNvSpPr>
              <p:nvPr/>
            </p:nvSpPr>
            <p:spPr>
              <a:xfrm>
                <a:off x="7100642" y="4681396"/>
                <a:ext cx="6097508" cy="91069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1255287-987F-C4F9-0CD4-33A7587AE27D}"/>
                  </a:ext>
                </a:extLst>
              </p:cNvPr>
              <p:cNvSpPr txBox="1"/>
              <p:nvPr/>
            </p:nvSpPr>
            <p:spPr>
              <a:xfrm>
                <a:off x="7322441" y="5758699"/>
                <a:ext cx="60975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2.2×4.8</m:t>
                      </m:r>
                      <m:r>
                        <a:rPr lang="en-GB" b="0" i="1" smtClean="0">
                          <a:latin typeface="Cambria Math" panose="02040503050406030204" pitchFamily="18" charset="0"/>
                        </a:rPr>
                        <m:t>=</m:t>
                      </m:r>
                      <m:r>
                        <a:rPr lang="en-GB" b="0" i="1" smtClean="0">
                          <a:latin typeface="Cambria Math" panose="02040503050406030204" pitchFamily="18" charset="0"/>
                        </a:rPr>
                        <m:t>10.8</m:t>
                      </m:r>
                      <m:r>
                        <a:rPr lang="en-GB" b="0" i="1" smtClean="0">
                          <a:latin typeface="Cambria Math" panose="02040503050406030204" pitchFamily="18" charset="0"/>
                        </a:rPr>
                        <m:t> </m:t>
                      </m:r>
                      <m:r>
                        <m:rPr>
                          <m:nor/>
                        </m:rPr>
                        <a:rPr lang="en-GB" b="0" i="0" smtClean="0">
                          <a:latin typeface="Cambria Math" panose="02040503050406030204" pitchFamily="18" charset="0"/>
                        </a:rPr>
                        <m:t>cm</m:t>
                      </m:r>
                    </m:oMath>
                  </m:oMathPara>
                </a14:m>
                <a:endParaRPr lang="en-GB" dirty="0"/>
              </a:p>
            </p:txBody>
          </p:sp>
        </mc:Choice>
        <mc:Fallback>
          <p:sp>
            <p:nvSpPr>
              <p:cNvPr id="12" name="TextBox 11">
                <a:extLst>
                  <a:ext uri="{FF2B5EF4-FFF2-40B4-BE49-F238E27FC236}">
                    <a16:creationId xmlns:a16="http://schemas.microsoft.com/office/drawing/2014/main" id="{61255287-987F-C4F9-0CD4-33A7587AE27D}"/>
                  </a:ext>
                </a:extLst>
              </p:cNvPr>
              <p:cNvSpPr txBox="1">
                <a:spLocks noRot="1" noChangeAspect="1" noMove="1" noResize="1" noEditPoints="1" noAdjustHandles="1" noChangeArrowheads="1" noChangeShapeType="1" noTextEdit="1"/>
              </p:cNvSpPr>
              <p:nvPr/>
            </p:nvSpPr>
            <p:spPr>
              <a:xfrm>
                <a:off x="7322441" y="5758699"/>
                <a:ext cx="6097508" cy="369332"/>
              </a:xfrm>
              <a:prstGeom prst="rect">
                <a:avLst/>
              </a:prstGeom>
              <a:blipFill>
                <a:blip r:embed="rId5"/>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90CE44DB-03CC-8E74-1F43-4AE49F1DA3D6}"/>
              </a:ext>
            </a:extLst>
          </p:cNvPr>
          <p:cNvSpPr txBox="1"/>
          <p:nvPr/>
        </p:nvSpPr>
        <p:spPr>
          <a:xfrm>
            <a:off x="6578447" y="5768816"/>
            <a:ext cx="2599558" cy="369332"/>
          </a:xfrm>
          <a:prstGeom prst="rect">
            <a:avLst/>
          </a:prstGeom>
          <a:noFill/>
        </p:spPr>
        <p:txBody>
          <a:bodyPr wrap="none" rtlCol="0">
            <a:spAutoFit/>
          </a:bodyPr>
          <a:lstStyle/>
          <a:p>
            <a:r>
              <a:rPr lang="en-GB" dirty="0"/>
              <a:t>Confidence interval width</a:t>
            </a:r>
          </a:p>
        </p:txBody>
      </p:sp>
      <p:sp>
        <p:nvSpPr>
          <p:cNvPr id="14" name="TextBox 13">
            <a:extLst>
              <a:ext uri="{FF2B5EF4-FFF2-40B4-BE49-F238E27FC236}">
                <a16:creationId xmlns:a16="http://schemas.microsoft.com/office/drawing/2014/main" id="{42BACAE7-2D18-9C1F-9E3A-2CDD3AA05EB6}"/>
              </a:ext>
            </a:extLst>
          </p:cNvPr>
          <p:cNvSpPr txBox="1"/>
          <p:nvPr/>
        </p:nvSpPr>
        <p:spPr>
          <a:xfrm>
            <a:off x="7100642" y="4862849"/>
            <a:ext cx="1555169" cy="369332"/>
          </a:xfrm>
          <a:prstGeom prst="rect">
            <a:avLst/>
          </a:prstGeom>
          <a:noFill/>
        </p:spPr>
        <p:txBody>
          <a:bodyPr wrap="none" rtlCol="0">
            <a:spAutoFit/>
          </a:bodyPr>
          <a:lstStyle/>
          <a:p>
            <a:r>
              <a:rPr lang="en-GB" dirty="0"/>
              <a:t>Standard error</a:t>
            </a:r>
          </a:p>
        </p:txBody>
      </p:sp>
      <p:sp>
        <p:nvSpPr>
          <p:cNvPr id="15" name="TextBox 14">
            <a:extLst>
              <a:ext uri="{FF2B5EF4-FFF2-40B4-BE49-F238E27FC236}">
                <a16:creationId xmlns:a16="http://schemas.microsoft.com/office/drawing/2014/main" id="{44F57052-4EAA-326C-C2DD-60C45060DCC4}"/>
              </a:ext>
            </a:extLst>
          </p:cNvPr>
          <p:cNvSpPr txBox="1"/>
          <p:nvPr/>
        </p:nvSpPr>
        <p:spPr>
          <a:xfrm>
            <a:off x="6791436" y="3993150"/>
            <a:ext cx="2206887" cy="646331"/>
          </a:xfrm>
          <a:prstGeom prst="rect">
            <a:avLst/>
          </a:prstGeom>
          <a:noFill/>
        </p:spPr>
        <p:txBody>
          <a:bodyPr wrap="square" rtlCol="0">
            <a:spAutoFit/>
          </a:bodyPr>
          <a:lstStyle/>
          <a:p>
            <a:pPr algn="ctr"/>
            <a:r>
              <a:rPr lang="en-GB" dirty="0"/>
              <a:t>Standard deviation within group</a:t>
            </a:r>
          </a:p>
        </p:txBody>
      </p:sp>
      <p:sp>
        <p:nvSpPr>
          <p:cNvPr id="16" name="Arrow: Down 15">
            <a:extLst>
              <a:ext uri="{FF2B5EF4-FFF2-40B4-BE49-F238E27FC236}">
                <a16:creationId xmlns:a16="http://schemas.microsoft.com/office/drawing/2014/main" id="{05BD03FF-E345-6CEB-06A1-706F9EB88EAB}"/>
              </a:ext>
            </a:extLst>
          </p:cNvPr>
          <p:cNvSpPr/>
          <p:nvPr/>
        </p:nvSpPr>
        <p:spPr>
          <a:xfrm>
            <a:off x="8998323" y="3180494"/>
            <a:ext cx="271604" cy="5516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119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1" grpId="0"/>
      <p:bldP spid="12" grpId="0"/>
      <p:bldP spid="13" grpId="0"/>
      <p:bldP spid="14" grpId="0"/>
      <p:bldP spid="15" grpId="0"/>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05E3-C9C8-D096-6679-2E3FB9AFB1D6}"/>
              </a:ext>
            </a:extLst>
          </p:cNvPr>
          <p:cNvSpPr>
            <a:spLocks noGrp="1"/>
          </p:cNvSpPr>
          <p:nvPr>
            <p:ph type="title"/>
          </p:nvPr>
        </p:nvSpPr>
        <p:spPr>
          <a:xfrm>
            <a:off x="428002" y="171863"/>
            <a:ext cx="10515600" cy="1325563"/>
          </a:xfrm>
        </p:spPr>
        <p:txBody>
          <a:bodyPr/>
          <a:lstStyle/>
          <a:p>
            <a:r>
              <a:rPr lang="en-GB"/>
              <a:t>Sample size calculations</a:t>
            </a:r>
            <a:endParaRPr lang="en-GB" dirty="0"/>
          </a:p>
        </p:txBody>
      </p:sp>
      <p:sp>
        <p:nvSpPr>
          <p:cNvPr id="3" name="Content Placeholder 2">
            <a:extLst>
              <a:ext uri="{FF2B5EF4-FFF2-40B4-BE49-F238E27FC236}">
                <a16:creationId xmlns:a16="http://schemas.microsoft.com/office/drawing/2014/main" id="{83FD0FAB-A086-4820-B83B-04D4B05C5C36}"/>
              </a:ext>
            </a:extLst>
          </p:cNvPr>
          <p:cNvSpPr>
            <a:spLocks noGrp="1"/>
          </p:cNvSpPr>
          <p:nvPr>
            <p:ph idx="1"/>
          </p:nvPr>
        </p:nvSpPr>
        <p:spPr>
          <a:xfrm>
            <a:off x="838200" y="1569251"/>
            <a:ext cx="9403080" cy="4351338"/>
          </a:xfrm>
        </p:spPr>
        <p:txBody>
          <a:bodyPr>
            <a:normAutofit fontScale="92500" lnSpcReduction="20000"/>
          </a:bodyPr>
          <a:lstStyle/>
          <a:p>
            <a:pPr marL="0" indent="0">
              <a:buNone/>
            </a:pPr>
            <a:r>
              <a:rPr lang="en-GB" sz="2400" dirty="0"/>
              <a:t>We reduce the influence of random error by replication at different levels.</a:t>
            </a:r>
          </a:p>
          <a:p>
            <a:endParaRPr lang="en-GB" sz="2400" dirty="0"/>
          </a:p>
          <a:p>
            <a:r>
              <a:rPr lang="en-GB" sz="2400" dirty="0"/>
              <a:t>How many plants should we use?</a:t>
            </a:r>
          </a:p>
          <a:p>
            <a:endParaRPr lang="en-GB" sz="2400" dirty="0"/>
          </a:p>
          <a:p>
            <a:r>
              <a:rPr lang="en-GB" sz="2400" dirty="0"/>
              <a:t>How many measurements should we take?</a:t>
            </a:r>
          </a:p>
          <a:p>
            <a:pPr lvl="1"/>
            <a:r>
              <a:rPr lang="en-GB" sz="2000" dirty="0"/>
              <a:t>If we can easily reduce a large measurement error by taking more measures, then we should</a:t>
            </a:r>
          </a:p>
          <a:p>
            <a:pPr lvl="1"/>
            <a:r>
              <a:rPr lang="en-GB" sz="2000" dirty="0"/>
              <a:t>But if measurement is expensive or measurement error is low, then more biological reps might be better.</a:t>
            </a:r>
          </a:p>
          <a:p>
            <a:endParaRPr lang="en-GB" sz="2400" dirty="0"/>
          </a:p>
          <a:p>
            <a:r>
              <a:rPr lang="en-GB" sz="2400" dirty="0"/>
              <a:t>How many blocks should I use?</a:t>
            </a:r>
          </a:p>
          <a:p>
            <a:r>
              <a:rPr lang="en-GB" sz="2400" dirty="0"/>
              <a:t>How many replicates of the whole experiment?</a:t>
            </a:r>
          </a:p>
          <a:p>
            <a:pPr lvl="1"/>
            <a:r>
              <a:rPr lang="en-GB" sz="2000" dirty="0"/>
              <a:t>Related but difficult questions!</a:t>
            </a:r>
          </a:p>
          <a:p>
            <a:pPr lvl="1"/>
            <a:endParaRPr lang="en-GB" sz="2000" dirty="0"/>
          </a:p>
        </p:txBody>
      </p:sp>
    </p:spTree>
    <p:extLst>
      <p:ext uri="{BB962C8B-B14F-4D97-AF65-F5344CB8AC3E}">
        <p14:creationId xmlns:p14="http://schemas.microsoft.com/office/powerpoint/2010/main" val="718553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F41A-22A3-4675-A27D-4E7E88DEF1D5}"/>
              </a:ext>
            </a:extLst>
          </p:cNvPr>
          <p:cNvSpPr>
            <a:spLocks noGrp="1"/>
          </p:cNvSpPr>
          <p:nvPr>
            <p:ph type="title"/>
          </p:nvPr>
        </p:nvSpPr>
        <p:spPr/>
        <p:txBody>
          <a:bodyPr/>
          <a:lstStyle/>
          <a:p>
            <a:r>
              <a:rPr lang="en-GB" dirty="0"/>
              <a:t>How do we </a:t>
            </a:r>
            <a:r>
              <a:rPr lang="en-GB"/>
              <a:t>choose the </a:t>
            </a:r>
            <a:r>
              <a:rPr lang="en-GB" dirty="0"/>
              <a:t>sample size?</a:t>
            </a:r>
          </a:p>
        </p:txBody>
      </p:sp>
      <p:sp>
        <p:nvSpPr>
          <p:cNvPr id="3" name="Content Placeholder 2">
            <a:extLst>
              <a:ext uri="{FF2B5EF4-FFF2-40B4-BE49-F238E27FC236}">
                <a16:creationId xmlns:a16="http://schemas.microsoft.com/office/drawing/2014/main" id="{70A07F05-E5F5-8B58-D6C7-D022E7EE3097}"/>
              </a:ext>
            </a:extLst>
          </p:cNvPr>
          <p:cNvSpPr>
            <a:spLocks noGrp="1"/>
          </p:cNvSpPr>
          <p:nvPr>
            <p:ph idx="1"/>
          </p:nvPr>
        </p:nvSpPr>
        <p:spPr>
          <a:xfrm>
            <a:off x="838200" y="2139695"/>
            <a:ext cx="10515600" cy="4037267"/>
          </a:xfrm>
        </p:spPr>
        <p:txBody>
          <a:bodyPr/>
          <a:lstStyle/>
          <a:p>
            <a:r>
              <a:rPr lang="en-GB" dirty="0"/>
              <a:t>Precision is linked to sample size</a:t>
            </a:r>
          </a:p>
          <a:p>
            <a:endParaRPr lang="en-GB" dirty="0"/>
          </a:p>
          <a:p>
            <a:r>
              <a:rPr lang="en-GB" dirty="0"/>
              <a:t>How much variation is there between plants (or mice etc)…</a:t>
            </a:r>
          </a:p>
          <a:p>
            <a:endParaRPr lang="en-GB" dirty="0"/>
          </a:p>
          <a:p>
            <a:r>
              <a:rPr lang="en-GB" dirty="0"/>
              <a:t>How precise do we </a:t>
            </a:r>
            <a:r>
              <a:rPr lang="en-GB" b="1" dirty="0"/>
              <a:t>need</a:t>
            </a:r>
            <a:r>
              <a:rPr lang="en-GB" dirty="0"/>
              <a:t> the experiment to be?</a:t>
            </a:r>
          </a:p>
          <a:p>
            <a:endParaRPr lang="en-GB" dirty="0"/>
          </a:p>
        </p:txBody>
      </p:sp>
    </p:spTree>
    <p:extLst>
      <p:ext uri="{BB962C8B-B14F-4D97-AF65-F5344CB8AC3E}">
        <p14:creationId xmlns:p14="http://schemas.microsoft.com/office/powerpoint/2010/main" val="85826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FE2A-D0A3-023F-96BE-5867D22D81D7}"/>
              </a:ext>
            </a:extLst>
          </p:cNvPr>
          <p:cNvSpPr>
            <a:spLocks noGrp="1"/>
          </p:cNvSpPr>
          <p:nvPr>
            <p:ph type="title"/>
          </p:nvPr>
        </p:nvSpPr>
        <p:spPr>
          <a:xfrm>
            <a:off x="575650" y="349857"/>
            <a:ext cx="9573286" cy="734101"/>
          </a:xfrm>
        </p:spPr>
        <p:txBody>
          <a:bodyPr>
            <a:normAutofit fontScale="90000"/>
          </a:bodyPr>
          <a:lstStyle/>
          <a:p>
            <a:r>
              <a:rPr lang="en-GB" dirty="0"/>
              <a:t>It is easier to see big differences than small differences</a:t>
            </a:r>
          </a:p>
        </p:txBody>
      </p:sp>
      <p:sp>
        <p:nvSpPr>
          <p:cNvPr id="3" name="Content Placeholder 2">
            <a:extLst>
              <a:ext uri="{FF2B5EF4-FFF2-40B4-BE49-F238E27FC236}">
                <a16:creationId xmlns:a16="http://schemas.microsoft.com/office/drawing/2014/main" id="{F6643FEB-AB40-87F7-322F-41FF6CAC4969}"/>
              </a:ext>
            </a:extLst>
          </p:cNvPr>
          <p:cNvSpPr>
            <a:spLocks noGrp="1"/>
          </p:cNvSpPr>
          <p:nvPr>
            <p:ph idx="1"/>
          </p:nvPr>
        </p:nvSpPr>
        <p:spPr>
          <a:xfrm>
            <a:off x="868218" y="1352145"/>
            <a:ext cx="10515600" cy="4503906"/>
          </a:xfrm>
        </p:spPr>
        <p:txBody>
          <a:bodyPr/>
          <a:lstStyle/>
          <a:p>
            <a:endParaRPr lang="en-GB"/>
          </a:p>
          <a:p>
            <a:endParaRPr lang="en-GB"/>
          </a:p>
        </p:txBody>
      </p:sp>
      <p:pic>
        <p:nvPicPr>
          <p:cNvPr id="5" name="Picture 4">
            <a:extLst>
              <a:ext uri="{FF2B5EF4-FFF2-40B4-BE49-F238E27FC236}">
                <a16:creationId xmlns:a16="http://schemas.microsoft.com/office/drawing/2014/main" id="{2629D237-0746-AC00-2FAA-F5DC831E0E49}"/>
              </a:ext>
            </a:extLst>
          </p:cNvPr>
          <p:cNvPicPr>
            <a:picLocks noChangeAspect="1"/>
          </p:cNvPicPr>
          <p:nvPr/>
        </p:nvPicPr>
        <p:blipFill>
          <a:blip r:embed="rId2"/>
          <a:stretch>
            <a:fillRect/>
          </a:stretch>
        </p:blipFill>
        <p:spPr>
          <a:xfrm>
            <a:off x="282224" y="1512264"/>
            <a:ext cx="7402431" cy="4343787"/>
          </a:xfrm>
          <a:prstGeom prst="rect">
            <a:avLst/>
          </a:prstGeom>
        </p:spPr>
      </p:pic>
      <p:sp>
        <p:nvSpPr>
          <p:cNvPr id="6" name="TextBox 5">
            <a:extLst>
              <a:ext uri="{FF2B5EF4-FFF2-40B4-BE49-F238E27FC236}">
                <a16:creationId xmlns:a16="http://schemas.microsoft.com/office/drawing/2014/main" id="{0B24B10F-9A8A-0230-BF7A-A2C6BAB3D973}"/>
              </a:ext>
            </a:extLst>
          </p:cNvPr>
          <p:cNvSpPr txBox="1"/>
          <p:nvPr/>
        </p:nvSpPr>
        <p:spPr>
          <a:xfrm>
            <a:off x="8381484" y="1311839"/>
            <a:ext cx="3528291"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The size of the difference needs to be considered in terms of the spread of the data within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For any experiment there is a smallest detectable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The ‘standard error’ for each group depends on SD and N</a:t>
            </a:r>
          </a:p>
        </p:txBody>
      </p:sp>
      <p:sp>
        <p:nvSpPr>
          <p:cNvPr id="7" name="TextBox 6">
            <a:extLst>
              <a:ext uri="{FF2B5EF4-FFF2-40B4-BE49-F238E27FC236}">
                <a16:creationId xmlns:a16="http://schemas.microsoft.com/office/drawing/2014/main" id="{8D910BE1-840E-AFCE-8AAC-59BD1884DC6F}"/>
              </a:ext>
            </a:extLst>
          </p:cNvPr>
          <p:cNvSpPr txBox="1"/>
          <p:nvPr/>
        </p:nvSpPr>
        <p:spPr>
          <a:xfrm>
            <a:off x="8381485" y="4276442"/>
            <a:ext cx="352829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If the true difference is too small compared to the standard errors, it is very unlikely to be detected by the experiment.</a:t>
            </a:r>
          </a:p>
        </p:txBody>
      </p:sp>
      <p:sp>
        <p:nvSpPr>
          <p:cNvPr id="8" name="Rectangle 7">
            <a:extLst>
              <a:ext uri="{FF2B5EF4-FFF2-40B4-BE49-F238E27FC236}">
                <a16:creationId xmlns:a16="http://schemas.microsoft.com/office/drawing/2014/main" id="{EBE6473B-DFF9-F7BD-CE8E-A130766D9C0C}"/>
              </a:ext>
            </a:extLst>
          </p:cNvPr>
          <p:cNvSpPr/>
          <p:nvPr/>
        </p:nvSpPr>
        <p:spPr>
          <a:xfrm>
            <a:off x="2879696" y="1463238"/>
            <a:ext cx="2385032" cy="42448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503C835-EB80-A115-B3AF-AFEBE7461ECE}"/>
              </a:ext>
            </a:extLst>
          </p:cNvPr>
          <p:cNvSpPr/>
          <p:nvPr/>
        </p:nvSpPr>
        <p:spPr>
          <a:xfrm>
            <a:off x="5264728" y="1463238"/>
            <a:ext cx="2590799" cy="42448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AFC-3152-A708-E33A-EBBAE2666A5B}"/>
              </a:ext>
            </a:extLst>
          </p:cNvPr>
          <p:cNvSpPr>
            <a:spLocks noGrp="1"/>
          </p:cNvSpPr>
          <p:nvPr>
            <p:ph type="title"/>
          </p:nvPr>
        </p:nvSpPr>
        <p:spPr>
          <a:xfrm>
            <a:off x="235527" y="66490"/>
            <a:ext cx="11720945" cy="1325563"/>
          </a:xfrm>
        </p:spPr>
        <p:txBody>
          <a:bodyPr/>
          <a:lstStyle/>
          <a:p>
            <a:r>
              <a:rPr lang="en-GB" dirty="0"/>
              <a:t>So how do we calculate the sample size we need?</a:t>
            </a:r>
          </a:p>
        </p:txBody>
      </p:sp>
      <p:sp>
        <p:nvSpPr>
          <p:cNvPr id="3" name="Content Placeholder 2">
            <a:extLst>
              <a:ext uri="{FF2B5EF4-FFF2-40B4-BE49-F238E27FC236}">
                <a16:creationId xmlns:a16="http://schemas.microsoft.com/office/drawing/2014/main" id="{99570173-9521-B7A1-1F7F-F0F3589AF67C}"/>
              </a:ext>
            </a:extLst>
          </p:cNvPr>
          <p:cNvSpPr>
            <a:spLocks noGrp="1"/>
          </p:cNvSpPr>
          <p:nvPr>
            <p:ph idx="1"/>
          </p:nvPr>
        </p:nvSpPr>
        <p:spPr>
          <a:xfrm>
            <a:off x="838200" y="1164772"/>
            <a:ext cx="10515600" cy="4503906"/>
          </a:xfrm>
        </p:spPr>
        <p:txBody>
          <a:bodyPr>
            <a:normAutofit/>
          </a:bodyPr>
          <a:lstStyle/>
          <a:p>
            <a:endParaRPr lang="en-GB" dirty="0"/>
          </a:p>
          <a:p>
            <a:r>
              <a:rPr lang="en-GB" dirty="0"/>
              <a:t>Set the required power, calculate N using:</a:t>
            </a:r>
          </a:p>
          <a:p>
            <a:pPr lvl="1"/>
            <a:endParaRPr lang="en-GB" dirty="0"/>
          </a:p>
          <a:p>
            <a:pPr marL="914400" lvl="1" indent="-457200">
              <a:buFont typeface="+mj-lt"/>
              <a:buAutoNum type="arabicPeriod"/>
            </a:pPr>
            <a:r>
              <a:rPr lang="en-GB" dirty="0"/>
              <a:t>Plausible effect size, minimum size of interest, </a:t>
            </a:r>
          </a:p>
          <a:p>
            <a:pPr marL="914400" lvl="1" indent="-457200">
              <a:buFont typeface="+mj-lt"/>
              <a:buAutoNum type="arabicPeriod"/>
            </a:pPr>
            <a:r>
              <a:rPr lang="en-GB" dirty="0"/>
              <a:t>Standard deviation of the outcome measure.</a:t>
            </a:r>
          </a:p>
          <a:p>
            <a:pPr lvl="1"/>
            <a:endParaRPr lang="en-GB" dirty="0"/>
          </a:p>
          <a:p>
            <a:pPr lvl="1"/>
            <a:r>
              <a:rPr lang="en-GB" dirty="0"/>
              <a:t>For simple two group comparison (two groups of </a:t>
            </a:r>
            <a:r>
              <a:rPr lang="en-GB" i="1" dirty="0"/>
              <a:t>independent </a:t>
            </a:r>
            <a:r>
              <a:rPr lang="en-GB" dirty="0"/>
              <a:t>mice):</a:t>
            </a:r>
          </a:p>
          <a:p>
            <a:pPr lvl="1"/>
            <a:endParaRPr lang="en-GB" dirty="0"/>
          </a:p>
          <a:p>
            <a:pPr marL="457200" lvl="1" indent="0" algn="ctr">
              <a:buNone/>
            </a:pPr>
            <a:r>
              <a:rPr lang="en-GB" sz="2000" dirty="0" err="1">
                <a:latin typeface="Consolas" panose="020B0609020204030204" pitchFamily="49" charset="0"/>
              </a:rPr>
              <a:t>power.t.test</a:t>
            </a:r>
            <a:r>
              <a:rPr lang="en-GB" sz="2000" dirty="0">
                <a:latin typeface="Consolas" panose="020B0609020204030204" pitchFamily="49" charset="0"/>
              </a:rPr>
              <a:t>(  </a:t>
            </a:r>
            <a:r>
              <a:rPr lang="en-GB" sz="2000" dirty="0" err="1">
                <a:highlight>
                  <a:srgbClr val="00FF00"/>
                </a:highlight>
                <a:latin typeface="Consolas" panose="020B0609020204030204" pitchFamily="49" charset="0"/>
              </a:rPr>
              <a:t>sd</a:t>
            </a:r>
            <a:r>
              <a:rPr lang="en-GB" sz="2000" dirty="0">
                <a:highlight>
                  <a:srgbClr val="00FF00"/>
                </a:highlight>
                <a:latin typeface="Consolas" panose="020B0609020204030204" pitchFamily="49" charset="0"/>
              </a:rPr>
              <a:t> = 3 </a:t>
            </a:r>
            <a:r>
              <a:rPr lang="en-GB" sz="2000" dirty="0">
                <a:latin typeface="Consolas" panose="020B0609020204030204" pitchFamily="49" charset="0"/>
              </a:rPr>
              <a:t>, </a:t>
            </a:r>
            <a:r>
              <a:rPr lang="en-GB" sz="2000" dirty="0">
                <a:highlight>
                  <a:srgbClr val="00FFFF"/>
                </a:highlight>
                <a:latin typeface="Consolas" panose="020B0609020204030204" pitchFamily="49" charset="0"/>
              </a:rPr>
              <a:t>delta = 3 </a:t>
            </a:r>
            <a:r>
              <a:rPr lang="en-GB" sz="2000" dirty="0">
                <a:latin typeface="Consolas" panose="020B0609020204030204" pitchFamily="49" charset="0"/>
              </a:rPr>
              <a:t>, power = 80/100 )</a:t>
            </a:r>
          </a:p>
        </p:txBody>
      </p:sp>
      <p:sp>
        <p:nvSpPr>
          <p:cNvPr id="4" name="TextBox 3">
            <a:extLst>
              <a:ext uri="{FF2B5EF4-FFF2-40B4-BE49-F238E27FC236}">
                <a16:creationId xmlns:a16="http://schemas.microsoft.com/office/drawing/2014/main" id="{E71E3C01-72E3-604C-48B8-724A9C22F9CA}"/>
              </a:ext>
            </a:extLst>
          </p:cNvPr>
          <p:cNvSpPr txBox="1"/>
          <p:nvPr/>
        </p:nvSpPr>
        <p:spPr>
          <a:xfrm>
            <a:off x="3746288" y="5238243"/>
            <a:ext cx="20660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Noise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 the system (standard deviation)</a:t>
            </a:r>
          </a:p>
        </p:txBody>
      </p:sp>
      <p:sp>
        <p:nvSpPr>
          <p:cNvPr id="5" name="TextBox 4">
            <a:extLst>
              <a:ext uri="{FF2B5EF4-FFF2-40B4-BE49-F238E27FC236}">
                <a16:creationId xmlns:a16="http://schemas.microsoft.com/office/drawing/2014/main" id="{F6185F4E-914B-FFE8-A57A-2130371011E6}"/>
              </a:ext>
            </a:extLst>
          </p:cNvPr>
          <p:cNvSpPr txBox="1"/>
          <p:nvPr/>
        </p:nvSpPr>
        <p:spPr>
          <a:xfrm>
            <a:off x="6324118" y="5292183"/>
            <a:ext cx="17372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Signal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size we want to detect</a:t>
            </a:r>
          </a:p>
        </p:txBody>
      </p:sp>
      <p:cxnSp>
        <p:nvCxnSpPr>
          <p:cNvPr id="7" name="Straight Arrow Connector 6">
            <a:extLst>
              <a:ext uri="{FF2B5EF4-FFF2-40B4-BE49-F238E27FC236}">
                <a16:creationId xmlns:a16="http://schemas.microsoft.com/office/drawing/2014/main" id="{FB84F523-25AF-26C8-C61F-01279EB455AF}"/>
              </a:ext>
            </a:extLst>
          </p:cNvPr>
          <p:cNvCxnSpPr>
            <a:cxnSpLocks/>
            <a:stCxn id="4" idx="0"/>
          </p:cNvCxnSpPr>
          <p:nvPr/>
        </p:nvCxnSpPr>
        <p:spPr>
          <a:xfrm flipV="1">
            <a:off x="4779330" y="4893910"/>
            <a:ext cx="188082" cy="344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4C78591-AD5F-CA91-7BE0-30E6BFF4F30C}"/>
              </a:ext>
            </a:extLst>
          </p:cNvPr>
          <p:cNvCxnSpPr>
            <a:cxnSpLocks/>
            <a:stCxn id="5" idx="0"/>
          </p:cNvCxnSpPr>
          <p:nvPr/>
        </p:nvCxnSpPr>
        <p:spPr>
          <a:xfrm flipH="1" flipV="1">
            <a:off x="6796513" y="4863352"/>
            <a:ext cx="396213" cy="428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12B6D4-728B-B6F0-EF00-A0AED3EE2ADF}"/>
              </a:ext>
            </a:extLst>
          </p:cNvPr>
          <p:cNvSpPr txBox="1"/>
          <p:nvPr/>
        </p:nvSpPr>
        <p:spPr>
          <a:xfrm>
            <a:off x="8763290" y="5292183"/>
            <a:ext cx="27624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How sure do we want to be of detecting it?</a:t>
            </a:r>
          </a:p>
        </p:txBody>
      </p:sp>
      <p:cxnSp>
        <p:nvCxnSpPr>
          <p:cNvPr id="18" name="Straight Arrow Connector 17">
            <a:extLst>
              <a:ext uri="{FF2B5EF4-FFF2-40B4-BE49-F238E27FC236}">
                <a16:creationId xmlns:a16="http://schemas.microsoft.com/office/drawing/2014/main" id="{31AEA0BF-D7A9-B1D7-D7FF-0B9740D2436F}"/>
              </a:ext>
            </a:extLst>
          </p:cNvPr>
          <p:cNvCxnSpPr>
            <a:cxnSpLocks/>
          </p:cNvCxnSpPr>
          <p:nvPr/>
        </p:nvCxnSpPr>
        <p:spPr>
          <a:xfrm flipH="1" flipV="1">
            <a:off x="8668185" y="4940483"/>
            <a:ext cx="339465" cy="428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249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EA14C-1F10-8EEF-5344-33378341D39B}"/>
              </a:ext>
            </a:extLst>
          </p:cNvPr>
          <p:cNvSpPr>
            <a:spLocks noGrp="1"/>
          </p:cNvSpPr>
          <p:nvPr>
            <p:ph type="title"/>
          </p:nvPr>
        </p:nvSpPr>
        <p:spPr/>
        <p:txBody>
          <a:bodyPr/>
          <a:lstStyle/>
          <a:p>
            <a:r>
              <a:rPr lang="en-GB"/>
              <a:t>Results (R vs online calculator)</a:t>
            </a:r>
          </a:p>
        </p:txBody>
      </p:sp>
      <p:sp>
        <p:nvSpPr>
          <p:cNvPr id="5" name="Rectangle 2">
            <a:extLst>
              <a:ext uri="{FF2B5EF4-FFF2-40B4-BE49-F238E27FC236}">
                <a16:creationId xmlns:a16="http://schemas.microsoft.com/office/drawing/2014/main" id="{F699AAC6-30E8-18C3-6F12-D839B5146CD1}"/>
              </a:ext>
            </a:extLst>
          </p:cNvPr>
          <p:cNvSpPr>
            <a:spLocks noGrp="1" noChangeArrowheads="1"/>
          </p:cNvSpPr>
          <p:nvPr>
            <p:ph idx="1"/>
          </p:nvPr>
        </p:nvSpPr>
        <p:spPr bwMode="auto">
          <a:xfrm>
            <a:off x="729558" y="1951672"/>
            <a:ext cx="7332628"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rgbClr val="0000FF"/>
                </a:solidFill>
                <a:effectLst/>
                <a:latin typeface="Lucida Console" panose="020B0609040504020204" pitchFamily="49" charset="0"/>
              </a:rPr>
              <a:t>&gt; </a:t>
            </a:r>
            <a:r>
              <a:rPr kumimoji="0" lang="en-GB" altLang="en-US" sz="1600" b="0" i="0" u="none" strike="noStrike" cap="none" normalizeH="0" baseline="0" dirty="0" err="1">
                <a:ln>
                  <a:noFill/>
                </a:ln>
                <a:solidFill>
                  <a:srgbClr val="0000FF"/>
                </a:solidFill>
                <a:effectLst/>
                <a:latin typeface="Lucida Console" panose="020B0609040504020204" pitchFamily="49" charset="0"/>
              </a:rPr>
              <a:t>power.t.test</a:t>
            </a:r>
            <a:r>
              <a:rPr kumimoji="0" lang="en-GB" altLang="en-US" sz="1600" b="0" i="0" u="none" strike="noStrike" cap="none" normalizeH="0" baseline="0" dirty="0">
                <a:ln>
                  <a:noFill/>
                </a:ln>
                <a:solidFill>
                  <a:srgbClr val="0000FF"/>
                </a:solidFill>
                <a:effectLst/>
                <a:latin typeface="Lucida Console" panose="020B0609040504020204" pitchFamily="49" charset="0"/>
              </a:rPr>
              <a:t>(</a:t>
            </a:r>
            <a:r>
              <a:rPr kumimoji="0" lang="en-GB" altLang="en-US" sz="1600" b="0" i="0" u="none" strike="noStrike" cap="none" normalizeH="0" baseline="0" dirty="0" err="1">
                <a:ln>
                  <a:noFill/>
                </a:ln>
                <a:solidFill>
                  <a:srgbClr val="0000FF"/>
                </a:solidFill>
                <a:effectLst/>
                <a:latin typeface="Lucida Console" panose="020B0609040504020204" pitchFamily="49" charset="0"/>
              </a:rPr>
              <a:t>sd</a:t>
            </a:r>
            <a:r>
              <a:rPr kumimoji="0" lang="en-GB" altLang="en-US" sz="1600" b="0" i="0" u="none" strike="noStrike" cap="none" normalizeH="0" baseline="0" dirty="0">
                <a:ln>
                  <a:noFill/>
                </a:ln>
                <a:solidFill>
                  <a:srgbClr val="0000FF"/>
                </a:solidFill>
                <a:effectLst/>
                <a:latin typeface="Lucida Console" panose="020B0609040504020204" pitchFamily="49" charset="0"/>
              </a:rPr>
              <a:t> = 3, delta=3, power=80/100)</a:t>
            </a:r>
            <a:endParaRPr kumimoji="0" lang="en-US" altLang="en-US" sz="1600" b="0" i="0" u="none" strike="noStrike" cap="none" normalizeH="0" baseline="0" dirty="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600" dirty="0">
              <a:solidFill>
                <a:srgbClr val="0000FF"/>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rgbClr val="000000"/>
                </a:solidFill>
                <a:effectLst/>
                <a:latin typeface="Lucida Console" panose="020B0609040504020204" pitchFamily="49" charset="0"/>
              </a:rPr>
              <a:t>Two-sample t test power calculation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6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GB" altLang="en-US" sz="1600" b="0" i="0" u="none" strike="noStrike" cap="none" normalizeH="0" baseline="0" dirty="0">
                <a:ln>
                  <a:noFill/>
                </a:ln>
                <a:solidFill>
                  <a:srgbClr val="000000"/>
                </a:solidFill>
                <a:effectLst/>
                <a:latin typeface="Lucida Console" panose="020B0609040504020204" pitchFamily="49" charset="0"/>
              </a:rPr>
              <a:t>              n = 16.71477</a:t>
            </a:r>
          </a:p>
          <a:p>
            <a:pPr marL="0" marR="0" lvl="0" indent="0" algn="l" defTabSz="914400" rtl="0" eaLnBrk="0" fontAlgn="base" latinLnBrk="0" hangingPunct="0">
              <a:lnSpc>
                <a:spcPct val="100000"/>
              </a:lnSpc>
              <a:spcBef>
                <a:spcPct val="0"/>
              </a:spcBef>
              <a:spcAft>
                <a:spcPct val="0"/>
              </a:spcAft>
              <a:buClrTx/>
              <a:buSzTx/>
              <a:buNone/>
              <a:tabLst/>
            </a:pPr>
            <a:r>
              <a:rPr kumimoji="0" lang="en-GB" altLang="en-US" sz="1600" b="0" i="0" u="none" strike="noStrike" cap="none" normalizeH="0" baseline="0" dirty="0">
                <a:ln>
                  <a:noFill/>
                </a:ln>
                <a:solidFill>
                  <a:srgbClr val="000000"/>
                </a:solidFill>
                <a:effectLst/>
                <a:latin typeface="Lucida Console" panose="020B0609040504020204" pitchFamily="49" charset="0"/>
              </a:rPr>
              <a:t>          delta = 3</a:t>
            </a:r>
          </a:p>
          <a:p>
            <a:pPr marL="0" marR="0" lvl="0" indent="0" algn="l" defTabSz="914400" rtl="0" eaLnBrk="0" fontAlgn="base" latinLnBrk="0" hangingPunct="0">
              <a:lnSpc>
                <a:spcPct val="100000"/>
              </a:lnSpc>
              <a:spcBef>
                <a:spcPct val="0"/>
              </a:spcBef>
              <a:spcAft>
                <a:spcPct val="0"/>
              </a:spcAft>
              <a:buClrTx/>
              <a:buSzTx/>
              <a:buNone/>
              <a:tabLst/>
            </a:pPr>
            <a:r>
              <a:rPr kumimoji="0" lang="en-GB" altLang="en-US" sz="1600" b="0" i="0" u="none" strike="noStrike" cap="none" normalizeH="0" baseline="0" dirty="0">
                <a:ln>
                  <a:noFill/>
                </a:ln>
                <a:solidFill>
                  <a:srgbClr val="000000"/>
                </a:solidFill>
                <a:effectLst/>
                <a:latin typeface="Lucida Console" panose="020B0609040504020204" pitchFamily="49" charset="0"/>
              </a:rPr>
              <a:t>             </a:t>
            </a:r>
            <a:r>
              <a:rPr kumimoji="0" lang="en-GB" altLang="en-US" sz="1600" b="0" i="0" u="none" strike="noStrike" cap="none" normalizeH="0" baseline="0" dirty="0" err="1">
                <a:ln>
                  <a:noFill/>
                </a:ln>
                <a:solidFill>
                  <a:srgbClr val="000000"/>
                </a:solidFill>
                <a:effectLst/>
                <a:latin typeface="Lucida Console" panose="020B0609040504020204" pitchFamily="49" charset="0"/>
              </a:rPr>
              <a:t>sd</a:t>
            </a:r>
            <a:r>
              <a:rPr kumimoji="0" lang="en-GB" altLang="en-US" sz="1600" b="0" i="0" u="none" strike="noStrike" cap="none" normalizeH="0" baseline="0" dirty="0">
                <a:ln>
                  <a:noFill/>
                </a:ln>
                <a:solidFill>
                  <a:srgbClr val="000000"/>
                </a:solidFill>
                <a:effectLst/>
                <a:latin typeface="Lucida Console" panose="020B0609040504020204" pitchFamily="49" charset="0"/>
              </a:rPr>
              <a:t> = 3</a:t>
            </a:r>
          </a:p>
          <a:p>
            <a:pPr marL="0" marR="0" lvl="0" indent="0" algn="l" defTabSz="914400" rtl="0" eaLnBrk="0" fontAlgn="base" latinLnBrk="0" hangingPunct="0">
              <a:lnSpc>
                <a:spcPct val="100000"/>
              </a:lnSpc>
              <a:spcBef>
                <a:spcPct val="0"/>
              </a:spcBef>
              <a:spcAft>
                <a:spcPct val="0"/>
              </a:spcAft>
              <a:buClrTx/>
              <a:buSzTx/>
              <a:buNone/>
              <a:tabLst/>
            </a:pPr>
            <a:r>
              <a:rPr kumimoji="0" lang="en-GB" altLang="en-US" sz="1600" b="0" i="0" u="none" strike="noStrike" cap="none" normalizeH="0" baseline="0" dirty="0">
                <a:ln>
                  <a:noFill/>
                </a:ln>
                <a:solidFill>
                  <a:srgbClr val="000000"/>
                </a:solidFill>
                <a:effectLst/>
                <a:latin typeface="Lucida Console" panose="020B0609040504020204" pitchFamily="49" charset="0"/>
              </a:rPr>
              <a:t>      </a:t>
            </a:r>
            <a:r>
              <a:rPr kumimoji="0" lang="en-GB" altLang="en-US" sz="1600" b="0" i="0" u="none" strike="noStrike" cap="none" normalizeH="0" baseline="0" dirty="0" err="1">
                <a:ln>
                  <a:noFill/>
                </a:ln>
                <a:solidFill>
                  <a:srgbClr val="000000"/>
                </a:solidFill>
                <a:effectLst/>
                <a:latin typeface="Lucida Console" panose="020B0609040504020204" pitchFamily="49" charset="0"/>
              </a:rPr>
              <a:t>sig.level</a:t>
            </a:r>
            <a:r>
              <a:rPr kumimoji="0" lang="en-GB" altLang="en-US" sz="1600" b="0" i="0" u="none" strike="noStrike" cap="none" normalizeH="0" baseline="0" dirty="0">
                <a:ln>
                  <a:noFill/>
                </a:ln>
                <a:solidFill>
                  <a:srgbClr val="000000"/>
                </a:solidFill>
                <a:effectLst/>
                <a:latin typeface="Lucida Console" panose="020B0609040504020204" pitchFamily="49" charset="0"/>
              </a:rPr>
              <a:t> = 0.05</a:t>
            </a:r>
          </a:p>
          <a:p>
            <a:pPr marL="0" marR="0" lvl="0" indent="0" algn="l" defTabSz="914400" rtl="0" eaLnBrk="0" fontAlgn="base" latinLnBrk="0" hangingPunct="0">
              <a:lnSpc>
                <a:spcPct val="100000"/>
              </a:lnSpc>
              <a:spcBef>
                <a:spcPct val="0"/>
              </a:spcBef>
              <a:spcAft>
                <a:spcPct val="0"/>
              </a:spcAft>
              <a:buClrTx/>
              <a:buSzTx/>
              <a:buNone/>
              <a:tabLst/>
            </a:pPr>
            <a:r>
              <a:rPr kumimoji="0" lang="en-GB" altLang="en-US" sz="1600" b="0" i="0" u="none" strike="noStrike" cap="none" normalizeH="0" baseline="0" dirty="0">
                <a:ln>
                  <a:noFill/>
                </a:ln>
                <a:solidFill>
                  <a:srgbClr val="000000"/>
                </a:solidFill>
                <a:effectLst/>
                <a:latin typeface="Lucida Console" panose="020B0609040504020204" pitchFamily="49" charset="0"/>
              </a:rPr>
              <a:t>          power = 0.8</a:t>
            </a:r>
          </a:p>
          <a:p>
            <a:pPr marL="0" marR="0" lvl="0" indent="0" algn="l" defTabSz="914400" rtl="0" eaLnBrk="0" fontAlgn="base" latinLnBrk="0" hangingPunct="0">
              <a:lnSpc>
                <a:spcPct val="100000"/>
              </a:lnSpc>
              <a:spcBef>
                <a:spcPct val="0"/>
              </a:spcBef>
              <a:spcAft>
                <a:spcPct val="0"/>
              </a:spcAft>
              <a:buClrTx/>
              <a:buSzTx/>
              <a:buNone/>
              <a:tabLst/>
            </a:pPr>
            <a:r>
              <a:rPr kumimoji="0" lang="en-GB" altLang="en-US" sz="1600" b="0" i="0" u="none" strike="noStrike" cap="none" normalizeH="0" baseline="0" dirty="0">
                <a:ln>
                  <a:noFill/>
                </a:ln>
                <a:solidFill>
                  <a:srgbClr val="000000"/>
                </a:solidFill>
                <a:effectLst/>
                <a:latin typeface="Lucida Console" panose="020B0609040504020204" pitchFamily="49" charset="0"/>
              </a:rPr>
              <a:t>    alternative = </a:t>
            </a:r>
            <a:r>
              <a:rPr kumimoji="0" lang="en-GB" altLang="en-US" sz="1600" b="0" i="0" u="none" strike="noStrike" cap="none" normalizeH="0" baseline="0" dirty="0" err="1">
                <a:ln>
                  <a:noFill/>
                </a:ln>
                <a:solidFill>
                  <a:srgbClr val="000000"/>
                </a:solidFill>
                <a:effectLst/>
                <a:latin typeface="Lucida Console" panose="020B0609040504020204" pitchFamily="49" charset="0"/>
              </a:rPr>
              <a:t>two.sided</a:t>
            </a:r>
            <a:endParaRPr kumimoji="0" lang="en-GB" altLang="en-US" sz="1600" b="0" i="0" u="none" strike="noStrike" cap="none" normalizeH="0" baseline="0" dirty="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GB" altLang="en-US" sz="1600" b="0" i="0" u="none" strike="noStrike" cap="none" normalizeH="0" baseline="0" dirty="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GB" altLang="en-US" sz="1600" b="0" i="0" u="none" strike="noStrike" cap="none" normalizeH="0" baseline="0" dirty="0">
                <a:ln>
                  <a:noFill/>
                </a:ln>
                <a:solidFill>
                  <a:srgbClr val="000000"/>
                </a:solidFill>
                <a:effectLst/>
                <a:latin typeface="Lucida Console" panose="020B0609040504020204" pitchFamily="49" charset="0"/>
              </a:rPr>
              <a:t>NOTE: n is number in *each* group</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A3FD08D2-7E40-F7C5-AC7A-C87530440C48}"/>
              </a:ext>
            </a:extLst>
          </p:cNvPr>
          <p:cNvSpPr txBox="1"/>
          <p:nvPr/>
        </p:nvSpPr>
        <p:spPr>
          <a:xfrm>
            <a:off x="5657850" y="5441814"/>
            <a:ext cx="639796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hlinkClick r:id="rId2"/>
              </a:rPr>
              <a:t>http://powerandsamplesize.com/Calculators/Compare-2-Means/2-Sample-Equality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id="{225F1D9F-2AB7-B614-3A79-113951492445}"/>
              </a:ext>
            </a:extLst>
          </p:cNvPr>
          <p:cNvPicPr>
            <a:picLocks noChangeAspect="1"/>
          </p:cNvPicPr>
          <p:nvPr/>
        </p:nvPicPr>
        <p:blipFill>
          <a:blip r:embed="rId3"/>
          <a:stretch>
            <a:fillRect/>
          </a:stretch>
        </p:blipFill>
        <p:spPr>
          <a:xfrm>
            <a:off x="7414646" y="1500186"/>
            <a:ext cx="4333875" cy="3857625"/>
          </a:xfrm>
          <a:prstGeom prst="rect">
            <a:avLst/>
          </a:prstGeom>
        </p:spPr>
      </p:pic>
    </p:spTree>
    <p:extLst>
      <p:ext uri="{BB962C8B-B14F-4D97-AF65-F5344CB8AC3E}">
        <p14:creationId xmlns:p14="http://schemas.microsoft.com/office/powerpoint/2010/main" val="230698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AD57-BA84-C38C-188D-D3CC3FFF503E}"/>
              </a:ext>
            </a:extLst>
          </p:cNvPr>
          <p:cNvSpPr>
            <a:spLocks noGrp="1"/>
          </p:cNvSpPr>
          <p:nvPr>
            <p:ph type="title"/>
          </p:nvPr>
        </p:nvSpPr>
        <p:spPr/>
        <p:txBody>
          <a:bodyPr/>
          <a:lstStyle/>
          <a:p>
            <a:r>
              <a:rPr lang="en-GB"/>
              <a:t>Power by simulation</a:t>
            </a:r>
          </a:p>
        </p:txBody>
      </p:sp>
      <p:sp>
        <p:nvSpPr>
          <p:cNvPr id="4" name="AutoShape 2">
            <a:extLst>
              <a:ext uri="{FF2B5EF4-FFF2-40B4-BE49-F238E27FC236}">
                <a16:creationId xmlns:a16="http://schemas.microsoft.com/office/drawing/2014/main" id="{1ECD420E-7556-9AF3-E7A2-2317B0E97B2D}"/>
              </a:ext>
            </a:extLst>
          </p:cNvPr>
          <p:cNvSpPr>
            <a:spLocks noGrp="1" noChangeAspect="1" noChangeArrowheads="1"/>
          </p:cNvSpPr>
          <p:nvPr>
            <p:ph idx="1"/>
          </p:nvPr>
        </p:nvSpPr>
        <p:spPr bwMode="auto">
          <a:xfrm>
            <a:off x="838200" y="1352145"/>
            <a:ext cx="3714345" cy="45039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85000" lnSpcReduction="20000"/>
          </a:bodyPr>
          <a:lstStyle/>
          <a:p>
            <a:r>
              <a:rPr lang="en-GB" dirty="0"/>
              <a:t>We can simulate data to see how our tests are likely to turn out.</a:t>
            </a:r>
          </a:p>
          <a:p>
            <a:endParaRPr lang="en-GB" dirty="0"/>
          </a:p>
          <a:p>
            <a:r>
              <a:rPr lang="en-GB" dirty="0"/>
              <a:t>Here:</a:t>
            </a:r>
          </a:p>
          <a:p>
            <a:pPr lvl="1"/>
            <a:r>
              <a:rPr lang="en-GB" dirty="0">
                <a:highlight>
                  <a:srgbClr val="00FFFF"/>
                </a:highlight>
              </a:rPr>
              <a:t>true ratio is 2</a:t>
            </a:r>
          </a:p>
          <a:p>
            <a:pPr lvl="1"/>
            <a:r>
              <a:rPr lang="en-GB" dirty="0" err="1">
                <a:highlight>
                  <a:srgbClr val="00FF00"/>
                </a:highlight>
              </a:rPr>
              <a:t>sd</a:t>
            </a:r>
            <a:r>
              <a:rPr lang="en-GB" dirty="0">
                <a:highlight>
                  <a:srgbClr val="00FF00"/>
                </a:highlight>
              </a:rPr>
              <a:t> (of log-size) is 0.5</a:t>
            </a:r>
          </a:p>
          <a:p>
            <a:pPr lvl="1"/>
            <a:endParaRPr lang="en-GB" dirty="0"/>
          </a:p>
          <a:p>
            <a:r>
              <a:rPr lang="en-GB" dirty="0"/>
              <a:t>Suggests N=10 is about right</a:t>
            </a:r>
          </a:p>
          <a:p>
            <a:r>
              <a:rPr lang="en-GB" dirty="0"/>
              <a:t>One in 12 studies failed to detect the effect</a:t>
            </a:r>
          </a:p>
          <a:p>
            <a:r>
              <a:rPr lang="en-GB" dirty="0"/>
              <a:t>Look at the p-value instability</a:t>
            </a:r>
          </a:p>
        </p:txBody>
      </p:sp>
      <p:pic>
        <p:nvPicPr>
          <p:cNvPr id="6" name="Picture 5">
            <a:extLst>
              <a:ext uri="{FF2B5EF4-FFF2-40B4-BE49-F238E27FC236}">
                <a16:creationId xmlns:a16="http://schemas.microsoft.com/office/drawing/2014/main" id="{19CC5DAC-9A1C-0C1E-FB2B-581AF1517101}"/>
              </a:ext>
            </a:extLst>
          </p:cNvPr>
          <p:cNvPicPr>
            <a:picLocks noChangeAspect="1"/>
          </p:cNvPicPr>
          <p:nvPr/>
        </p:nvPicPr>
        <p:blipFill>
          <a:blip r:embed="rId2"/>
          <a:stretch>
            <a:fillRect/>
          </a:stretch>
        </p:blipFill>
        <p:spPr>
          <a:xfrm>
            <a:off x="4867682" y="1202947"/>
            <a:ext cx="6603060" cy="476494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746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9912-8396-AB68-FBED-629EF6DC423E}"/>
              </a:ext>
            </a:extLst>
          </p:cNvPr>
          <p:cNvSpPr>
            <a:spLocks noGrp="1"/>
          </p:cNvSpPr>
          <p:nvPr>
            <p:ph type="title"/>
          </p:nvPr>
        </p:nvSpPr>
        <p:spPr>
          <a:xfrm>
            <a:off x="428002" y="192642"/>
            <a:ext cx="10515600" cy="1325563"/>
          </a:xfrm>
        </p:spPr>
        <p:txBody>
          <a:bodyPr/>
          <a:lstStyle/>
          <a:p>
            <a:r>
              <a:rPr lang="en-GB" dirty="0"/>
              <a:t>Experimental design texts</a:t>
            </a:r>
          </a:p>
        </p:txBody>
      </p:sp>
      <p:pic>
        <p:nvPicPr>
          <p:cNvPr id="5" name="Content Placeholder 4" descr="A book with a colorful square design&#10;&#10;Description automatically generated">
            <a:extLst>
              <a:ext uri="{FF2B5EF4-FFF2-40B4-BE49-F238E27FC236}">
                <a16:creationId xmlns:a16="http://schemas.microsoft.com/office/drawing/2014/main" id="{2F3D3D31-A038-E371-E294-C203C08855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279" y="1611980"/>
            <a:ext cx="2842184" cy="3789579"/>
          </a:xfrm>
        </p:spPr>
      </p:pic>
      <p:pic>
        <p:nvPicPr>
          <p:cNvPr id="9" name="Picture 8" descr="A drop of water dripping from a pipette&#10;&#10;Description automatically generated">
            <a:extLst>
              <a:ext uri="{FF2B5EF4-FFF2-40B4-BE49-F238E27FC236}">
                <a16:creationId xmlns:a16="http://schemas.microsoft.com/office/drawing/2014/main" id="{FBD5D844-5340-D38C-BF57-1391337F6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999" y="1611980"/>
            <a:ext cx="2908501" cy="3789578"/>
          </a:xfrm>
          <a:prstGeom prst="rect">
            <a:avLst/>
          </a:prstGeom>
        </p:spPr>
      </p:pic>
      <p:sp>
        <p:nvSpPr>
          <p:cNvPr id="10" name="TextBox 9">
            <a:extLst>
              <a:ext uri="{FF2B5EF4-FFF2-40B4-BE49-F238E27FC236}">
                <a16:creationId xmlns:a16="http://schemas.microsoft.com/office/drawing/2014/main" id="{BF5E8E27-A7F4-8A87-3BF1-8BA03D2C0DDB}"/>
              </a:ext>
            </a:extLst>
          </p:cNvPr>
          <p:cNvSpPr txBox="1"/>
          <p:nvPr/>
        </p:nvSpPr>
        <p:spPr>
          <a:xfrm>
            <a:off x="584458" y="5494946"/>
            <a:ext cx="3064596" cy="1200329"/>
          </a:xfrm>
          <a:prstGeom prst="rect">
            <a:avLst/>
          </a:prstGeom>
          <a:noFill/>
        </p:spPr>
        <p:txBody>
          <a:bodyPr wrap="square" rtlCol="0">
            <a:spAutoFit/>
          </a:bodyPr>
          <a:lstStyle/>
          <a:p>
            <a:r>
              <a:rPr lang="en-GB" dirty="0"/>
              <a:t>1949 (5</a:t>
            </a:r>
            <a:r>
              <a:rPr lang="en-GB" baseline="30000" dirty="0"/>
              <a:t>th</a:t>
            </a:r>
            <a:r>
              <a:rPr lang="en-GB" dirty="0"/>
              <a:t> ed).  But still very relevant and interesting to read.</a:t>
            </a:r>
          </a:p>
          <a:p>
            <a:r>
              <a:rPr lang="en-GB" i="1" dirty="0"/>
              <a:t>A word on Fisher and Galton..</a:t>
            </a:r>
          </a:p>
        </p:txBody>
      </p:sp>
      <p:sp>
        <p:nvSpPr>
          <p:cNvPr id="11" name="TextBox 10">
            <a:extLst>
              <a:ext uri="{FF2B5EF4-FFF2-40B4-BE49-F238E27FC236}">
                <a16:creationId xmlns:a16="http://schemas.microsoft.com/office/drawing/2014/main" id="{BAD195B2-9901-6365-B915-F58B0A4ABC30}"/>
              </a:ext>
            </a:extLst>
          </p:cNvPr>
          <p:cNvSpPr txBox="1"/>
          <p:nvPr/>
        </p:nvSpPr>
        <p:spPr>
          <a:xfrm>
            <a:off x="3837815" y="5494946"/>
            <a:ext cx="2783529" cy="1200329"/>
          </a:xfrm>
          <a:prstGeom prst="rect">
            <a:avLst/>
          </a:prstGeom>
          <a:noFill/>
        </p:spPr>
        <p:txBody>
          <a:bodyPr wrap="square" rtlCol="0">
            <a:spAutoFit/>
          </a:bodyPr>
          <a:lstStyle/>
          <a:p>
            <a:r>
              <a:rPr lang="en-GB" dirty="0"/>
              <a:t>Very practical and accessible, particularly useful for animal studies but also for bench scientists</a:t>
            </a:r>
          </a:p>
        </p:txBody>
      </p:sp>
      <p:pic>
        <p:nvPicPr>
          <p:cNvPr id="13" name="Picture 12" descr="A screenshot of a cell phone&#10;&#10;Description automatically generated">
            <a:extLst>
              <a:ext uri="{FF2B5EF4-FFF2-40B4-BE49-F238E27FC236}">
                <a16:creationId xmlns:a16="http://schemas.microsoft.com/office/drawing/2014/main" id="{53E32BE7-9A1A-A189-BBEC-E5616B72C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790" y="1611980"/>
            <a:ext cx="2658019" cy="3789577"/>
          </a:xfrm>
          <a:prstGeom prst="rect">
            <a:avLst/>
          </a:prstGeom>
        </p:spPr>
      </p:pic>
      <p:sp>
        <p:nvSpPr>
          <p:cNvPr id="14" name="TextBox 13">
            <a:extLst>
              <a:ext uri="{FF2B5EF4-FFF2-40B4-BE49-F238E27FC236}">
                <a16:creationId xmlns:a16="http://schemas.microsoft.com/office/drawing/2014/main" id="{BAD4212B-4435-56F1-6FBB-CCCBB38DC1E3}"/>
              </a:ext>
            </a:extLst>
          </p:cNvPr>
          <p:cNvSpPr txBox="1"/>
          <p:nvPr/>
        </p:nvSpPr>
        <p:spPr>
          <a:xfrm>
            <a:off x="7166034" y="5494946"/>
            <a:ext cx="2783529" cy="923330"/>
          </a:xfrm>
          <a:prstGeom prst="rect">
            <a:avLst/>
          </a:prstGeom>
          <a:noFill/>
        </p:spPr>
        <p:txBody>
          <a:bodyPr wrap="square" rtlCol="0">
            <a:spAutoFit/>
          </a:bodyPr>
          <a:lstStyle/>
          <a:p>
            <a:r>
              <a:rPr lang="en-GB" dirty="0"/>
              <a:t>The basics of doing research with actual people in a clinical context</a:t>
            </a:r>
          </a:p>
        </p:txBody>
      </p:sp>
    </p:spTree>
    <p:extLst>
      <p:ext uri="{BB962C8B-B14F-4D97-AF65-F5344CB8AC3E}">
        <p14:creationId xmlns:p14="http://schemas.microsoft.com/office/powerpoint/2010/main" val="39801245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E024-133A-2BB6-0434-3CE2BD436B2E}"/>
              </a:ext>
            </a:extLst>
          </p:cNvPr>
          <p:cNvSpPr>
            <a:spLocks noGrp="1"/>
          </p:cNvSpPr>
          <p:nvPr>
            <p:ph type="title"/>
          </p:nvPr>
        </p:nvSpPr>
        <p:spPr>
          <a:xfrm>
            <a:off x="256309" y="271606"/>
            <a:ext cx="10515600" cy="734101"/>
          </a:xfrm>
        </p:spPr>
        <p:txBody>
          <a:bodyPr/>
          <a:lstStyle/>
          <a:p>
            <a:r>
              <a:rPr lang="en-GB"/>
              <a:t>Underpowered</a:t>
            </a:r>
          </a:p>
        </p:txBody>
      </p:sp>
      <p:pic>
        <p:nvPicPr>
          <p:cNvPr id="5" name="Content Placeholder 4">
            <a:extLst>
              <a:ext uri="{FF2B5EF4-FFF2-40B4-BE49-F238E27FC236}">
                <a16:creationId xmlns:a16="http://schemas.microsoft.com/office/drawing/2014/main" id="{D8775F11-F67D-6BA6-6176-2537B2427EDD}"/>
              </a:ext>
            </a:extLst>
          </p:cNvPr>
          <p:cNvPicPr>
            <a:picLocks noGrp="1" noChangeAspect="1"/>
          </p:cNvPicPr>
          <p:nvPr>
            <p:ph idx="1"/>
          </p:nvPr>
        </p:nvPicPr>
        <p:blipFill>
          <a:blip r:embed="rId2"/>
          <a:stretch>
            <a:fillRect/>
          </a:stretch>
        </p:blipFill>
        <p:spPr>
          <a:xfrm>
            <a:off x="5036049" y="861450"/>
            <a:ext cx="6600326" cy="4828944"/>
          </a:xfrm>
          <a:prstGeom prst="rect">
            <a:avLst/>
          </a:prstGeom>
        </p:spPr>
        <p:style>
          <a:lnRef idx="2">
            <a:schemeClr val="dk1"/>
          </a:lnRef>
          <a:fillRef idx="1">
            <a:schemeClr val="lt1"/>
          </a:fillRef>
          <a:effectRef idx="0">
            <a:schemeClr val="dk1"/>
          </a:effectRef>
          <a:fontRef idx="minor">
            <a:schemeClr val="dk1"/>
          </a:fontRef>
        </p:style>
      </p:pic>
      <p:sp>
        <p:nvSpPr>
          <p:cNvPr id="6" name="AutoShape 2">
            <a:extLst>
              <a:ext uri="{FF2B5EF4-FFF2-40B4-BE49-F238E27FC236}">
                <a16:creationId xmlns:a16="http://schemas.microsoft.com/office/drawing/2014/main" id="{E10E5E80-C7AB-9287-CDB6-C387BE85023C}"/>
              </a:ext>
            </a:extLst>
          </p:cNvPr>
          <p:cNvSpPr txBox="1">
            <a:spLocks noChangeAspect="1" noChangeArrowheads="1"/>
          </p:cNvSpPr>
          <p:nvPr/>
        </p:nvSpPr>
        <p:spPr bwMode="auto">
          <a:xfrm>
            <a:off x="554634" y="1215736"/>
            <a:ext cx="4183090" cy="51087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Would N=5 have been enough?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Same parameters as before..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highlight>
                  <a:srgbClr val="00FFFF"/>
                </a:highlight>
                <a:uLnTx/>
                <a:uFillTx/>
                <a:latin typeface="Calibri" panose="020F0502020204030204"/>
                <a:ea typeface="+mn-ea"/>
                <a:cs typeface="+mn-cs"/>
              </a:rPr>
              <a:t>true ratio is 2</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400" b="0" i="0" u="none" strike="noStrike" kern="1200" cap="none" spc="0" normalizeH="0" baseline="0" noProof="0" err="1">
                <a:ln>
                  <a:noFill/>
                </a:ln>
                <a:solidFill>
                  <a:prstClr val="black"/>
                </a:solidFill>
                <a:effectLst/>
                <a:highlight>
                  <a:srgbClr val="00FF00"/>
                </a:highlight>
                <a:uLnTx/>
                <a:uFillTx/>
                <a:latin typeface="Calibri" panose="020F0502020204030204"/>
                <a:ea typeface="+mn-ea"/>
                <a:cs typeface="+mn-cs"/>
              </a:rPr>
              <a:t>sd</a:t>
            </a:r>
            <a:r>
              <a:rPr kumimoji="0" lang="en-GB" sz="2400" b="0" i="0" u="none" strike="noStrike" kern="1200" cap="none" spc="0" normalizeH="0" baseline="0" noProof="0">
                <a:ln>
                  <a:noFill/>
                </a:ln>
                <a:solidFill>
                  <a:prstClr val="black"/>
                </a:solidFill>
                <a:effectLst/>
                <a:highlight>
                  <a:srgbClr val="00FF00"/>
                </a:highlight>
                <a:uLnTx/>
                <a:uFillTx/>
                <a:latin typeface="Calibri" panose="020F0502020204030204"/>
                <a:ea typeface="+mn-ea"/>
                <a:cs typeface="+mn-cs"/>
              </a:rPr>
              <a:t> (of log-size) is 0.5</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Now 7/12 studies gave a significant result at p&lt;0.05</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Here it would be very risky to use so few mice!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Think about the reliability of the experimental set up and results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What if we did experiments, 1, 2 and 3.  What would we conclude??</a:t>
            </a:r>
          </a:p>
        </p:txBody>
      </p:sp>
    </p:spTree>
    <p:extLst>
      <p:ext uri="{BB962C8B-B14F-4D97-AF65-F5344CB8AC3E}">
        <p14:creationId xmlns:p14="http://schemas.microsoft.com/office/powerpoint/2010/main" val="27287965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A844-E4FB-5A3C-DC77-D1A16903AB22}"/>
              </a:ext>
            </a:extLst>
          </p:cNvPr>
          <p:cNvSpPr>
            <a:spLocks noGrp="1"/>
          </p:cNvSpPr>
          <p:nvPr>
            <p:ph type="title"/>
          </p:nvPr>
        </p:nvSpPr>
        <p:spPr/>
        <p:txBody>
          <a:bodyPr/>
          <a:lstStyle/>
          <a:p>
            <a:r>
              <a:rPr lang="en-GB"/>
              <a:t>Three replications of an experiment?</a:t>
            </a:r>
          </a:p>
        </p:txBody>
      </p:sp>
      <p:pic>
        <p:nvPicPr>
          <p:cNvPr id="4" name="Content Placeholder 4">
            <a:extLst>
              <a:ext uri="{FF2B5EF4-FFF2-40B4-BE49-F238E27FC236}">
                <a16:creationId xmlns:a16="http://schemas.microsoft.com/office/drawing/2014/main" id="{1903C811-430E-943E-AF6C-3CA670493A71}"/>
              </a:ext>
            </a:extLst>
          </p:cNvPr>
          <p:cNvPicPr>
            <a:picLocks noChangeAspect="1"/>
          </p:cNvPicPr>
          <p:nvPr/>
        </p:nvPicPr>
        <p:blipFill rotWithShape="1">
          <a:blip r:embed="rId2"/>
          <a:srcRect r="23750" b="68133"/>
          <a:stretch/>
        </p:blipFill>
        <p:spPr>
          <a:xfrm>
            <a:off x="256886" y="1320235"/>
            <a:ext cx="6851071" cy="209483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pic>
      <p:sp>
        <p:nvSpPr>
          <p:cNvPr id="6" name="Rectangle 5">
            <a:extLst>
              <a:ext uri="{FF2B5EF4-FFF2-40B4-BE49-F238E27FC236}">
                <a16:creationId xmlns:a16="http://schemas.microsoft.com/office/drawing/2014/main" id="{FB480C07-8039-D8D8-9F11-5B9AC6EFEF6E}"/>
              </a:ext>
            </a:extLst>
          </p:cNvPr>
          <p:cNvSpPr/>
          <p:nvPr/>
        </p:nvSpPr>
        <p:spPr>
          <a:xfrm>
            <a:off x="5019386" y="1235781"/>
            <a:ext cx="2369127" cy="2327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456000E-A68C-6F20-F3AC-E490C76C8AC1}"/>
              </a:ext>
            </a:extLst>
          </p:cNvPr>
          <p:cNvSpPr/>
          <p:nvPr/>
        </p:nvSpPr>
        <p:spPr>
          <a:xfrm>
            <a:off x="2920422" y="1235781"/>
            <a:ext cx="2369127" cy="2327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D32FD507-8681-6482-1A32-1D61CBCF738A}"/>
              </a:ext>
            </a:extLst>
          </p:cNvPr>
          <p:cNvPicPr>
            <a:picLocks noChangeAspect="1"/>
          </p:cNvPicPr>
          <p:nvPr/>
        </p:nvPicPr>
        <p:blipFill>
          <a:blip r:embed="rId3"/>
          <a:stretch>
            <a:fillRect/>
          </a:stretch>
        </p:blipFill>
        <p:spPr>
          <a:xfrm>
            <a:off x="6649554" y="3563345"/>
            <a:ext cx="4857143" cy="2038095"/>
          </a:xfrm>
          <a:prstGeom prst="rect">
            <a:avLst/>
          </a:prstGeom>
        </p:spPr>
      </p:pic>
      <p:sp>
        <p:nvSpPr>
          <p:cNvPr id="13" name="TextBox 12">
            <a:extLst>
              <a:ext uri="{FF2B5EF4-FFF2-40B4-BE49-F238E27FC236}">
                <a16:creationId xmlns:a16="http://schemas.microsoft.com/office/drawing/2014/main" id="{58ACAC61-DDB6-366D-E475-BD7D1D4AA026}"/>
              </a:ext>
            </a:extLst>
          </p:cNvPr>
          <p:cNvSpPr txBox="1"/>
          <p:nvPr/>
        </p:nvSpPr>
        <p:spPr>
          <a:xfrm>
            <a:off x="685303" y="3843728"/>
            <a:ext cx="4177939"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would you interpret these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Are they inconsistent?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would you resolve any inconsistency?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would you report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Does the treatment work?</a:t>
            </a:r>
          </a:p>
        </p:txBody>
      </p:sp>
      <p:sp>
        <p:nvSpPr>
          <p:cNvPr id="14" name="TextBox 13">
            <a:extLst>
              <a:ext uri="{FF2B5EF4-FFF2-40B4-BE49-F238E27FC236}">
                <a16:creationId xmlns:a16="http://schemas.microsoft.com/office/drawing/2014/main" id="{E11F723C-38AC-B670-FB90-06F89D794009}"/>
              </a:ext>
            </a:extLst>
          </p:cNvPr>
          <p:cNvSpPr txBox="1"/>
          <p:nvPr/>
        </p:nvSpPr>
        <p:spPr>
          <a:xfrm>
            <a:off x="7107957" y="1294101"/>
            <a:ext cx="4857142"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Describe the results as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estimates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instead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tests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Then the inconsistency can be more properly assessed, a single analysis on all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Running one big experiment, possibly with blocks, will be a much more efficient use of material</a:t>
            </a:r>
          </a:p>
        </p:txBody>
      </p:sp>
      <p:sp>
        <p:nvSpPr>
          <p:cNvPr id="15" name="TextBox 14">
            <a:extLst>
              <a:ext uri="{FF2B5EF4-FFF2-40B4-BE49-F238E27FC236}">
                <a16:creationId xmlns:a16="http://schemas.microsoft.com/office/drawing/2014/main" id="{3AE9B3B1-6AE2-F315-6B13-E6A612F968DE}"/>
              </a:ext>
            </a:extLst>
          </p:cNvPr>
          <p:cNvSpPr txBox="1"/>
          <p:nvPr/>
        </p:nvSpPr>
        <p:spPr>
          <a:xfrm>
            <a:off x="9323478" y="3532575"/>
            <a:ext cx="26416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Blocked analysis p-value is 0.0048</a:t>
            </a:r>
          </a:p>
        </p:txBody>
      </p:sp>
      <p:sp>
        <p:nvSpPr>
          <p:cNvPr id="16" name="Rectangle 15">
            <a:extLst>
              <a:ext uri="{FF2B5EF4-FFF2-40B4-BE49-F238E27FC236}">
                <a16:creationId xmlns:a16="http://schemas.microsoft.com/office/drawing/2014/main" id="{C71657FC-D7B2-CA15-D0C6-8ED501E11B04}"/>
              </a:ext>
            </a:extLst>
          </p:cNvPr>
          <p:cNvSpPr/>
          <p:nvPr/>
        </p:nvSpPr>
        <p:spPr>
          <a:xfrm>
            <a:off x="6515100" y="3589479"/>
            <a:ext cx="5449999" cy="53571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6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p:bldP spid="14" grpId="0"/>
      <p:bldP spid="15" grpId="0"/>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1BC9-B134-ABC6-254C-C9603A579B11}"/>
              </a:ext>
            </a:extLst>
          </p:cNvPr>
          <p:cNvSpPr>
            <a:spLocks noGrp="1"/>
          </p:cNvSpPr>
          <p:nvPr>
            <p:ph type="title"/>
          </p:nvPr>
        </p:nvSpPr>
        <p:spPr/>
        <p:txBody>
          <a:bodyPr/>
          <a:lstStyle/>
          <a:p>
            <a:r>
              <a:rPr lang="en-GB" dirty="0"/>
              <a:t>Sample size calculation</a:t>
            </a:r>
          </a:p>
        </p:txBody>
      </p:sp>
      <p:sp>
        <p:nvSpPr>
          <p:cNvPr id="3" name="Content Placeholder 2">
            <a:extLst>
              <a:ext uri="{FF2B5EF4-FFF2-40B4-BE49-F238E27FC236}">
                <a16:creationId xmlns:a16="http://schemas.microsoft.com/office/drawing/2014/main" id="{F0368336-14A5-8A71-3C58-8C7C692C6ABD}"/>
              </a:ext>
            </a:extLst>
          </p:cNvPr>
          <p:cNvSpPr>
            <a:spLocks noGrp="1"/>
          </p:cNvSpPr>
          <p:nvPr>
            <p:ph idx="1"/>
          </p:nvPr>
        </p:nvSpPr>
        <p:spPr/>
        <p:txBody>
          <a:bodyPr>
            <a:normAutofit fontScale="77500" lnSpcReduction="20000"/>
          </a:bodyPr>
          <a:lstStyle/>
          <a:p>
            <a:pPr marL="0" indent="0">
              <a:buNone/>
            </a:pPr>
            <a:r>
              <a:rPr lang="en-GB" dirty="0"/>
              <a:t>So, to calculate our sample size, we need to know:</a:t>
            </a:r>
          </a:p>
          <a:p>
            <a:endParaRPr lang="en-GB" dirty="0"/>
          </a:p>
          <a:p>
            <a:pPr marL="514350" indent="-514350">
              <a:buFont typeface="+mj-lt"/>
              <a:buAutoNum type="arabicPeriod"/>
            </a:pPr>
            <a:r>
              <a:rPr lang="en-GB" b="1" dirty="0"/>
              <a:t>How precise the effect estimate needs to be </a:t>
            </a:r>
            <a:r>
              <a:rPr lang="en-GB" dirty="0"/>
              <a:t>(or minimum interesting difference?)</a:t>
            </a:r>
          </a:p>
          <a:p>
            <a:pPr marL="514350" indent="-514350">
              <a:buFont typeface="+mj-lt"/>
              <a:buAutoNum type="arabicPeriod"/>
            </a:pPr>
            <a:r>
              <a:rPr lang="en-GB" b="1" dirty="0"/>
              <a:t>What is the between-plant variation </a:t>
            </a:r>
            <a:r>
              <a:rPr lang="en-GB" dirty="0"/>
              <a:t>(standard deviation of plants treated identically)</a:t>
            </a:r>
          </a:p>
          <a:p>
            <a:pPr marL="514350" indent="-514350">
              <a:buFont typeface="+mj-lt"/>
              <a:buAutoNum type="arabicPeriod"/>
            </a:pPr>
            <a:endParaRPr lang="en-GB" dirty="0"/>
          </a:p>
          <a:p>
            <a:pPr marL="0" indent="0">
              <a:buNone/>
            </a:pPr>
            <a:r>
              <a:rPr lang="en-GB" dirty="0"/>
              <a:t>Then we can use a power calculator or a simulation to see if how reliably we can detect the effect.</a:t>
            </a:r>
          </a:p>
          <a:p>
            <a:pPr marL="0" indent="0">
              <a:buNone/>
            </a:pPr>
            <a:endParaRPr lang="en-GB" dirty="0"/>
          </a:p>
          <a:p>
            <a:pPr marL="0" indent="0">
              <a:buNone/>
            </a:pPr>
            <a:endParaRPr lang="en-GB" sz="2600" i="1" dirty="0"/>
          </a:p>
          <a:p>
            <a:pPr marL="0" indent="0">
              <a:buNone/>
            </a:pPr>
            <a:r>
              <a:rPr lang="en-GB" sz="2600" i="1" dirty="0"/>
              <a:t>There is a slight contradiction here in using a testing paradigm for design but an estimation paradigm for analysis.  But this is commonly done right now so we’ll go with it.  Sample size based purely on precision is also an option</a:t>
            </a:r>
          </a:p>
        </p:txBody>
      </p:sp>
    </p:spTree>
    <p:extLst>
      <p:ext uri="{BB962C8B-B14F-4D97-AF65-F5344CB8AC3E}">
        <p14:creationId xmlns:p14="http://schemas.microsoft.com/office/powerpoint/2010/main" val="14622280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43C7F5-8BC4-CB9D-0DA9-CAA3927558EF}"/>
              </a:ext>
            </a:extLst>
          </p:cNvPr>
          <p:cNvSpPr/>
          <p:nvPr/>
        </p:nvSpPr>
        <p:spPr>
          <a:xfrm>
            <a:off x="6203950" y="2625725"/>
            <a:ext cx="4537472" cy="368617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C713F2F-DBDB-D408-6D18-C86283240EFF}"/>
              </a:ext>
            </a:extLst>
          </p:cNvPr>
          <p:cNvSpPr/>
          <p:nvPr/>
        </p:nvSpPr>
        <p:spPr>
          <a:xfrm>
            <a:off x="985837" y="2625725"/>
            <a:ext cx="4152900" cy="386715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460CEF-E67D-3E92-251A-B0ACF7E43B56}"/>
              </a:ext>
            </a:extLst>
          </p:cNvPr>
          <p:cNvSpPr>
            <a:spLocks noGrp="1"/>
          </p:cNvSpPr>
          <p:nvPr>
            <p:ph type="title"/>
          </p:nvPr>
        </p:nvSpPr>
        <p:spPr/>
        <p:txBody>
          <a:bodyPr>
            <a:normAutofit fontScale="90000"/>
          </a:bodyPr>
          <a:lstStyle/>
          <a:p>
            <a:r>
              <a:rPr lang="en-GB"/>
              <a:t>Where do we get the power calculation inputs?</a:t>
            </a:r>
          </a:p>
        </p:txBody>
      </p:sp>
      <p:sp>
        <p:nvSpPr>
          <p:cNvPr id="3" name="Content Placeholder 2">
            <a:extLst>
              <a:ext uri="{FF2B5EF4-FFF2-40B4-BE49-F238E27FC236}">
                <a16:creationId xmlns:a16="http://schemas.microsoft.com/office/drawing/2014/main" id="{05A8971B-1CB9-98BD-DDA7-49C22ED331B6}"/>
              </a:ext>
            </a:extLst>
          </p:cNvPr>
          <p:cNvSpPr>
            <a:spLocks noGrp="1"/>
          </p:cNvSpPr>
          <p:nvPr>
            <p:ph idx="1"/>
          </p:nvPr>
        </p:nvSpPr>
        <p:spPr/>
        <p:txBody>
          <a:bodyPr>
            <a:normAutofit/>
          </a:bodyPr>
          <a:lstStyle/>
          <a:p>
            <a:pPr marL="0" indent="0">
              <a:buNone/>
            </a:pPr>
            <a:r>
              <a:rPr lang="en-GB" sz="2400" dirty="0" err="1">
                <a:latin typeface="Consolas" panose="020B0609020204030204" pitchFamily="49" charset="0"/>
              </a:rPr>
              <a:t>power.t.test</a:t>
            </a:r>
            <a:r>
              <a:rPr lang="en-GB" sz="2400" dirty="0">
                <a:latin typeface="Consolas" panose="020B0609020204030204" pitchFamily="49" charset="0"/>
              </a:rPr>
              <a:t>( </a:t>
            </a:r>
            <a:r>
              <a:rPr lang="en-GB" sz="2400" dirty="0" err="1">
                <a:solidFill>
                  <a:schemeClr val="accent6"/>
                </a:solidFill>
                <a:latin typeface="Consolas" panose="020B0609020204030204" pitchFamily="49" charset="0"/>
              </a:rPr>
              <a:t>sd</a:t>
            </a:r>
            <a:r>
              <a:rPr lang="en-GB" sz="2400" dirty="0">
                <a:solidFill>
                  <a:schemeClr val="accent6"/>
                </a:solidFill>
                <a:latin typeface="Consolas" panose="020B0609020204030204" pitchFamily="49" charset="0"/>
              </a:rPr>
              <a:t>=3</a:t>
            </a:r>
            <a:r>
              <a:rPr lang="en-GB" sz="2400" dirty="0">
                <a:latin typeface="Consolas" panose="020B0609020204030204" pitchFamily="49" charset="0"/>
              </a:rPr>
              <a:t>, </a:t>
            </a:r>
            <a:r>
              <a:rPr lang="en-GB" sz="2400" dirty="0">
                <a:solidFill>
                  <a:schemeClr val="accent1"/>
                </a:solidFill>
                <a:latin typeface="Consolas" panose="020B0609020204030204" pitchFamily="49" charset="0"/>
              </a:rPr>
              <a:t>delta=3</a:t>
            </a:r>
            <a:r>
              <a:rPr lang="en-GB" sz="2400" dirty="0">
                <a:latin typeface="Consolas" panose="020B0609020204030204" pitchFamily="49" charset="0"/>
              </a:rPr>
              <a:t>, power=80/100 )</a:t>
            </a:r>
          </a:p>
          <a:p>
            <a:endParaRPr lang="en-GB" sz="2400" dirty="0"/>
          </a:p>
        </p:txBody>
      </p:sp>
      <p:sp>
        <p:nvSpPr>
          <p:cNvPr id="4" name="TextBox 3">
            <a:extLst>
              <a:ext uri="{FF2B5EF4-FFF2-40B4-BE49-F238E27FC236}">
                <a16:creationId xmlns:a16="http://schemas.microsoft.com/office/drawing/2014/main" id="{34A50FAA-0CB4-4457-98AF-1703564B8938}"/>
              </a:ext>
            </a:extLst>
          </p:cNvPr>
          <p:cNvSpPr txBox="1"/>
          <p:nvPr/>
        </p:nvSpPr>
        <p:spPr>
          <a:xfrm>
            <a:off x="1066800" y="2733675"/>
            <a:ext cx="389572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Standard deviation </a:t>
            </a:r>
            <a:b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(precision of the measure)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do I know what the within-group standard deviation of plant size will be?</a:t>
            </a:r>
          </a:p>
        </p:txBody>
      </p:sp>
      <p:sp>
        <p:nvSpPr>
          <p:cNvPr id="5" name="TextBox 4">
            <a:extLst>
              <a:ext uri="{FF2B5EF4-FFF2-40B4-BE49-F238E27FC236}">
                <a16:creationId xmlns:a16="http://schemas.microsoft.com/office/drawing/2014/main" id="{74DC6142-BCF8-A4F8-408C-2F4FFAE68540}"/>
              </a:ext>
            </a:extLst>
          </p:cNvPr>
          <p:cNvSpPr txBox="1"/>
          <p:nvPr/>
        </p:nvSpPr>
        <p:spPr>
          <a:xfrm>
            <a:off x="6421041" y="2733675"/>
            <a:ext cx="359092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Effect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(size of the signal)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do I know what effect size to expect from my treatment?</a:t>
            </a:r>
          </a:p>
        </p:txBody>
      </p:sp>
      <p:sp>
        <p:nvSpPr>
          <p:cNvPr id="8" name="TextBox 7">
            <a:extLst>
              <a:ext uri="{FF2B5EF4-FFF2-40B4-BE49-F238E27FC236}">
                <a16:creationId xmlns:a16="http://schemas.microsoft.com/office/drawing/2014/main" id="{14D6F7DA-71E7-FAC8-E6DD-AA3BBDA36C53}"/>
              </a:ext>
            </a:extLst>
          </p:cNvPr>
          <p:cNvSpPr txBox="1"/>
          <p:nvPr/>
        </p:nvSpPr>
        <p:spPr>
          <a:xfrm>
            <a:off x="1385886" y="4559300"/>
            <a:ext cx="3352801"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Prior data in a similar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Best from your own lab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Extract from old publications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May involve some calculation</a:t>
            </a:r>
          </a:p>
        </p:txBody>
      </p:sp>
      <p:sp>
        <p:nvSpPr>
          <p:cNvPr id="9" name="TextBox 8">
            <a:extLst>
              <a:ext uri="{FF2B5EF4-FFF2-40B4-BE49-F238E27FC236}">
                <a16:creationId xmlns:a16="http://schemas.microsoft.com/office/drawing/2014/main" id="{9002A6CB-4197-5350-3B83-7497ED450220}"/>
              </a:ext>
            </a:extLst>
          </p:cNvPr>
          <p:cNvSpPr txBox="1"/>
          <p:nvPr/>
        </p:nvSpPr>
        <p:spPr>
          <a:xfrm>
            <a:off x="6677223" y="4378723"/>
            <a:ext cx="3590925"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Minimum ‘important’ effect size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Prior studies (although data from pilot studies and prior published studies can seriously mislead)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Theoretical considerations</a:t>
            </a:r>
          </a:p>
        </p:txBody>
      </p:sp>
    </p:spTree>
    <p:extLst>
      <p:ext uri="{BB962C8B-B14F-4D97-AF65-F5344CB8AC3E}">
        <p14:creationId xmlns:p14="http://schemas.microsoft.com/office/powerpoint/2010/main" val="3857710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490E-2E0D-62E8-5CB5-3C2552EE9698}"/>
              </a:ext>
            </a:extLst>
          </p:cNvPr>
          <p:cNvSpPr>
            <a:spLocks noGrp="1"/>
          </p:cNvSpPr>
          <p:nvPr>
            <p:ph type="title"/>
          </p:nvPr>
        </p:nvSpPr>
        <p:spPr/>
        <p:txBody>
          <a:bodyPr/>
          <a:lstStyle/>
          <a:p>
            <a:r>
              <a:rPr lang="en-GB"/>
              <a:t>Sample size for other designs</a:t>
            </a:r>
          </a:p>
        </p:txBody>
      </p:sp>
      <p:sp>
        <p:nvSpPr>
          <p:cNvPr id="3" name="Content Placeholder 2">
            <a:extLst>
              <a:ext uri="{FF2B5EF4-FFF2-40B4-BE49-F238E27FC236}">
                <a16:creationId xmlns:a16="http://schemas.microsoft.com/office/drawing/2014/main" id="{E1AD0AA1-A4B3-0C1B-5656-66CE3666234B}"/>
              </a:ext>
            </a:extLst>
          </p:cNvPr>
          <p:cNvSpPr>
            <a:spLocks noGrp="1"/>
          </p:cNvSpPr>
          <p:nvPr>
            <p:ph idx="1"/>
          </p:nvPr>
        </p:nvSpPr>
        <p:spPr>
          <a:xfrm>
            <a:off x="838200" y="1329514"/>
            <a:ext cx="10515600" cy="4667250"/>
          </a:xfrm>
        </p:spPr>
        <p:txBody>
          <a:bodyPr>
            <a:normAutofit fontScale="92500" lnSpcReduction="10000"/>
          </a:bodyPr>
          <a:lstStyle/>
          <a:p>
            <a:pPr marL="0" indent="0">
              <a:buNone/>
            </a:pPr>
            <a:r>
              <a:rPr lang="en-GB" sz="2000" dirty="0"/>
              <a:t>We looked at a simple two group-test but the power calculators extend to other designs/analyses:</a:t>
            </a:r>
          </a:p>
          <a:p>
            <a:pPr marL="0" indent="0">
              <a:buNone/>
            </a:pPr>
            <a:endParaRPr lang="en-GB" sz="2000" dirty="0"/>
          </a:p>
          <a:p>
            <a:r>
              <a:rPr lang="en-GB" sz="2000" dirty="0"/>
              <a:t>Correlation (continuous)</a:t>
            </a:r>
          </a:p>
          <a:p>
            <a:r>
              <a:rPr lang="en-GB" sz="2000" dirty="0"/>
              <a:t>m-way ANOVA (multiple groups, multiple predictors)</a:t>
            </a:r>
          </a:p>
          <a:p>
            <a:r>
              <a:rPr lang="en-GB" sz="2000" dirty="0"/>
              <a:t>Paired analyses / Repeated measures / Clustered analyses</a:t>
            </a:r>
          </a:p>
          <a:p>
            <a:r>
              <a:rPr lang="en-GB" sz="2000" dirty="0"/>
              <a:t>‘Omics (many outcomes/predictors)</a:t>
            </a:r>
          </a:p>
          <a:p>
            <a:r>
              <a:rPr lang="en-GB" sz="2000" dirty="0"/>
              <a:t>Longitudinal studies</a:t>
            </a:r>
          </a:p>
          <a:p>
            <a:pPr marL="0" indent="0">
              <a:buNone/>
            </a:pPr>
            <a:endParaRPr lang="en-GB" sz="2000" dirty="0"/>
          </a:p>
          <a:p>
            <a:pPr marL="0" indent="0">
              <a:buNone/>
            </a:pPr>
            <a:r>
              <a:rPr lang="en-GB" sz="2000" dirty="0"/>
              <a:t>In each case the required inputs are similar:</a:t>
            </a:r>
          </a:p>
          <a:p>
            <a:pPr marL="0" indent="0">
              <a:buNone/>
            </a:pPr>
            <a:r>
              <a:rPr lang="en-GB" sz="2000" dirty="0"/>
              <a:t>	Measure of signal</a:t>
            </a:r>
          </a:p>
          <a:p>
            <a:pPr marL="0" indent="0">
              <a:buNone/>
            </a:pPr>
            <a:r>
              <a:rPr lang="en-GB" sz="2000" dirty="0"/>
              <a:t>	Measures of noise </a:t>
            </a:r>
          </a:p>
          <a:p>
            <a:pPr marL="0" indent="0">
              <a:buNone/>
            </a:pPr>
            <a:r>
              <a:rPr lang="en-GB" sz="2000" dirty="0"/>
              <a:t>	Required power</a:t>
            </a:r>
          </a:p>
          <a:p>
            <a:pPr marL="0" indent="0">
              <a:buNone/>
            </a:pPr>
            <a:r>
              <a:rPr lang="en-GB" sz="2000" dirty="0"/>
              <a:t>	Design / Analysis</a:t>
            </a:r>
          </a:p>
          <a:p>
            <a:pPr marL="0" indent="0">
              <a:buNone/>
            </a:pPr>
            <a:endParaRPr lang="en-GB" sz="2000" dirty="0"/>
          </a:p>
        </p:txBody>
      </p:sp>
      <p:sp>
        <p:nvSpPr>
          <p:cNvPr id="5" name="Right Brace 4">
            <a:extLst>
              <a:ext uri="{FF2B5EF4-FFF2-40B4-BE49-F238E27FC236}">
                <a16:creationId xmlns:a16="http://schemas.microsoft.com/office/drawing/2014/main" id="{B1AC9F68-A6B9-F57A-05BE-241555D6A442}"/>
              </a:ext>
            </a:extLst>
          </p:cNvPr>
          <p:cNvSpPr/>
          <p:nvPr/>
        </p:nvSpPr>
        <p:spPr>
          <a:xfrm>
            <a:off x="3810000" y="4614862"/>
            <a:ext cx="400050" cy="1343025"/>
          </a:xfrm>
          <a:prstGeom prst="rightBrace">
            <a:avLst>
              <a:gd name="adj1" fmla="val 8333"/>
              <a:gd name="adj2" fmla="val 50709"/>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1F3DE3A9-57EE-17C8-DAEF-2AE2CA3A9EB9}"/>
              </a:ext>
            </a:extLst>
          </p:cNvPr>
          <p:cNvCxnSpPr/>
          <p:nvPr/>
        </p:nvCxnSpPr>
        <p:spPr>
          <a:xfrm>
            <a:off x="4352925" y="5286374"/>
            <a:ext cx="6572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D7D2F24-6E7A-43EE-54A7-412461ADA5A1}"/>
              </a:ext>
            </a:extLst>
          </p:cNvPr>
          <p:cNvSpPr txBox="1"/>
          <p:nvPr/>
        </p:nvSpPr>
        <p:spPr>
          <a:xfrm>
            <a:off x="5086350" y="5066821"/>
            <a:ext cx="5048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Calibri" panose="020F0502020204030204"/>
                <a:ea typeface="+mn-ea"/>
                <a:cs typeface="+mn-cs"/>
              </a:rPr>
              <a:t>N</a:t>
            </a:r>
          </a:p>
        </p:txBody>
      </p:sp>
      <p:pic>
        <p:nvPicPr>
          <p:cNvPr id="10" name="Picture 9">
            <a:extLst>
              <a:ext uri="{FF2B5EF4-FFF2-40B4-BE49-F238E27FC236}">
                <a16:creationId xmlns:a16="http://schemas.microsoft.com/office/drawing/2014/main" id="{676F2E74-D39F-74BE-65FE-D0068ED3ECA7}"/>
              </a:ext>
            </a:extLst>
          </p:cNvPr>
          <p:cNvPicPr>
            <a:picLocks noChangeAspect="1"/>
          </p:cNvPicPr>
          <p:nvPr/>
        </p:nvPicPr>
        <p:blipFill>
          <a:blip r:embed="rId2"/>
          <a:stretch>
            <a:fillRect/>
          </a:stretch>
        </p:blipFill>
        <p:spPr>
          <a:xfrm>
            <a:off x="7589750" y="2353949"/>
            <a:ext cx="3692719" cy="2819400"/>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89A2B653-0DD1-8814-F4F0-3802331E7920}"/>
              </a:ext>
            </a:extLst>
          </p:cNvPr>
          <p:cNvSpPr txBox="1"/>
          <p:nvPr/>
        </p:nvSpPr>
        <p:spPr>
          <a:xfrm>
            <a:off x="7458075" y="5249748"/>
            <a:ext cx="40386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https://eda.nc3rs.org.uk/experimental-design-group</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7745419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5AEA-731D-71F3-A5AB-FDAB7CA6B390}"/>
              </a:ext>
            </a:extLst>
          </p:cNvPr>
          <p:cNvSpPr>
            <a:spLocks noGrp="1"/>
          </p:cNvSpPr>
          <p:nvPr>
            <p:ph type="title"/>
          </p:nvPr>
        </p:nvSpPr>
        <p:spPr/>
        <p:txBody>
          <a:bodyPr/>
          <a:lstStyle/>
          <a:p>
            <a:r>
              <a:rPr lang="en-GB" dirty="0"/>
              <a:t>Increasing sample size at different levels</a:t>
            </a:r>
          </a:p>
        </p:txBody>
      </p:sp>
      <p:sp>
        <p:nvSpPr>
          <p:cNvPr id="3" name="Content Placeholder 2">
            <a:extLst>
              <a:ext uri="{FF2B5EF4-FFF2-40B4-BE49-F238E27FC236}">
                <a16:creationId xmlns:a16="http://schemas.microsoft.com/office/drawing/2014/main" id="{7CF253C0-A635-F09B-8800-D720584207D8}"/>
              </a:ext>
            </a:extLst>
          </p:cNvPr>
          <p:cNvSpPr>
            <a:spLocks noGrp="1"/>
          </p:cNvSpPr>
          <p:nvPr>
            <p:ph idx="1"/>
          </p:nvPr>
        </p:nvSpPr>
        <p:spPr>
          <a:xfrm>
            <a:off x="838200" y="1834768"/>
            <a:ext cx="11195304" cy="4538599"/>
          </a:xfrm>
        </p:spPr>
        <p:txBody>
          <a:bodyPr>
            <a:normAutofit/>
          </a:bodyPr>
          <a:lstStyle/>
          <a:p>
            <a:r>
              <a:rPr lang="en-GB" dirty="0"/>
              <a:t>Remember we have:</a:t>
            </a:r>
          </a:p>
          <a:p>
            <a:endParaRPr lang="en-GB" dirty="0"/>
          </a:p>
          <a:p>
            <a:r>
              <a:rPr lang="en-GB" dirty="0"/>
              <a:t>Batches (Cages)</a:t>
            </a:r>
          </a:p>
          <a:p>
            <a:r>
              <a:rPr lang="en-GB" dirty="0"/>
              <a:t>Plants within batches (Mice within cages)</a:t>
            </a:r>
          </a:p>
          <a:p>
            <a:r>
              <a:rPr lang="en-GB" dirty="0"/>
              <a:t>Measurements within plants (Measurements within mice)</a:t>
            </a:r>
          </a:p>
          <a:p>
            <a:endParaRPr lang="en-GB" dirty="0"/>
          </a:p>
        </p:txBody>
      </p:sp>
    </p:spTree>
    <p:extLst>
      <p:ext uri="{BB962C8B-B14F-4D97-AF65-F5344CB8AC3E}">
        <p14:creationId xmlns:p14="http://schemas.microsoft.com/office/powerpoint/2010/main" val="1021174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4067-FD2A-66E5-1488-D46D3DA2A5FA}"/>
              </a:ext>
            </a:extLst>
          </p:cNvPr>
          <p:cNvSpPr>
            <a:spLocks noGrp="1"/>
          </p:cNvSpPr>
          <p:nvPr>
            <p:ph type="title"/>
          </p:nvPr>
        </p:nvSpPr>
        <p:spPr/>
        <p:txBody>
          <a:bodyPr/>
          <a:lstStyle/>
          <a:p>
            <a:r>
              <a:rPr lang="en-GB" dirty="0"/>
              <a:t>Sample size at different levels</a:t>
            </a:r>
          </a:p>
        </p:txBody>
      </p:sp>
      <p:sp>
        <p:nvSpPr>
          <p:cNvPr id="3" name="Content Placeholder 2">
            <a:extLst>
              <a:ext uri="{FF2B5EF4-FFF2-40B4-BE49-F238E27FC236}">
                <a16:creationId xmlns:a16="http://schemas.microsoft.com/office/drawing/2014/main" id="{4611E059-0679-AC3E-F3BB-E3DB71F6BFFA}"/>
              </a:ext>
            </a:extLst>
          </p:cNvPr>
          <p:cNvSpPr>
            <a:spLocks noGrp="1"/>
          </p:cNvSpPr>
          <p:nvPr>
            <p:ph idx="1"/>
          </p:nvPr>
        </p:nvSpPr>
        <p:spPr>
          <a:xfrm>
            <a:off x="838200" y="1825625"/>
            <a:ext cx="5736336" cy="4351338"/>
          </a:xfrm>
        </p:spPr>
        <p:txBody>
          <a:bodyPr>
            <a:normAutofit fontScale="92500" lnSpcReduction="10000"/>
          </a:bodyPr>
          <a:lstStyle/>
          <a:p>
            <a:pPr marL="0" indent="0">
              <a:buNone/>
            </a:pPr>
            <a:r>
              <a:rPr lang="en-GB" sz="2400" dirty="0"/>
              <a:t>Increasing the sample size at each level will reduce the impact of the error associated with that level.</a:t>
            </a:r>
          </a:p>
          <a:p>
            <a:endParaRPr lang="en-GB" sz="2400" dirty="0"/>
          </a:p>
          <a:p>
            <a:r>
              <a:rPr lang="en-GB" sz="2400" dirty="0"/>
              <a:t>If measurement is unreliable, take more measurements per plant (usually easy)</a:t>
            </a:r>
          </a:p>
          <a:p>
            <a:endParaRPr lang="en-GB" sz="2400" dirty="0"/>
          </a:p>
          <a:p>
            <a:r>
              <a:rPr lang="en-GB" sz="2400" dirty="0"/>
              <a:t>If individual plants are very variable use more plants per soil batch</a:t>
            </a:r>
          </a:p>
          <a:p>
            <a:endParaRPr lang="en-GB" sz="2400" dirty="0"/>
          </a:p>
          <a:p>
            <a:r>
              <a:rPr lang="en-GB" sz="2400" dirty="0"/>
              <a:t>If there is variability between batches use more soil batches per treatment (usually difficult)</a:t>
            </a:r>
          </a:p>
          <a:p>
            <a:endParaRPr lang="en-GB" sz="2400" dirty="0"/>
          </a:p>
        </p:txBody>
      </p:sp>
      <p:sp>
        <p:nvSpPr>
          <p:cNvPr id="4" name="TextBox 3">
            <a:extLst>
              <a:ext uri="{FF2B5EF4-FFF2-40B4-BE49-F238E27FC236}">
                <a16:creationId xmlns:a16="http://schemas.microsoft.com/office/drawing/2014/main" id="{BA61E962-9F97-3D2E-A552-36D79595A8ED}"/>
              </a:ext>
            </a:extLst>
          </p:cNvPr>
          <p:cNvSpPr txBox="1"/>
          <p:nvPr/>
        </p:nvSpPr>
        <p:spPr>
          <a:xfrm>
            <a:off x="7790689" y="2185416"/>
            <a:ext cx="310896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b="1" dirty="0"/>
              <a:t>Example:</a:t>
            </a:r>
          </a:p>
          <a:p>
            <a:r>
              <a:rPr lang="en-GB" dirty="0"/>
              <a:t>Blood glucose measurement is very imprecise, so we measure each individual several times</a:t>
            </a:r>
          </a:p>
        </p:txBody>
      </p:sp>
      <p:cxnSp>
        <p:nvCxnSpPr>
          <p:cNvPr id="6" name="Straight Arrow Connector 5">
            <a:extLst>
              <a:ext uri="{FF2B5EF4-FFF2-40B4-BE49-F238E27FC236}">
                <a16:creationId xmlns:a16="http://schemas.microsoft.com/office/drawing/2014/main" id="{4C444786-68D3-E943-BC13-241AC9176AB0}"/>
              </a:ext>
            </a:extLst>
          </p:cNvPr>
          <p:cNvCxnSpPr>
            <a:cxnSpLocks/>
            <a:stCxn id="4" idx="1"/>
          </p:cNvCxnSpPr>
          <p:nvPr/>
        </p:nvCxnSpPr>
        <p:spPr>
          <a:xfrm flipH="1">
            <a:off x="5934456" y="2785581"/>
            <a:ext cx="1856233" cy="643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E7CE51-BFC8-CF7A-6863-94DA47CCBE3E}"/>
              </a:ext>
            </a:extLst>
          </p:cNvPr>
          <p:cNvSpPr txBox="1"/>
          <p:nvPr/>
        </p:nvSpPr>
        <p:spPr>
          <a:xfrm>
            <a:off x="7653529" y="5376672"/>
            <a:ext cx="324612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b="1"/>
              <a:t>Example:</a:t>
            </a:r>
          </a:p>
          <a:p>
            <a:r>
              <a:rPr lang="en-GB"/>
              <a:t>If we believe there are strong ‘cage effects’ we need more cages of animals</a:t>
            </a:r>
          </a:p>
        </p:txBody>
      </p:sp>
      <p:cxnSp>
        <p:nvCxnSpPr>
          <p:cNvPr id="10" name="Straight Arrow Connector 9">
            <a:extLst>
              <a:ext uri="{FF2B5EF4-FFF2-40B4-BE49-F238E27FC236}">
                <a16:creationId xmlns:a16="http://schemas.microsoft.com/office/drawing/2014/main" id="{A750CCC4-9E35-363C-FD98-5A4CDF1AC766}"/>
              </a:ext>
            </a:extLst>
          </p:cNvPr>
          <p:cNvCxnSpPr>
            <a:cxnSpLocks/>
            <a:stCxn id="9" idx="1"/>
          </p:cNvCxnSpPr>
          <p:nvPr/>
        </p:nvCxnSpPr>
        <p:spPr>
          <a:xfrm flipH="1" flipV="1">
            <a:off x="6172200" y="5724144"/>
            <a:ext cx="1481329" cy="25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118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E971-9FEC-7EFC-B9FF-96B6F17E2550}"/>
              </a:ext>
            </a:extLst>
          </p:cNvPr>
          <p:cNvSpPr>
            <a:spLocks noGrp="1"/>
          </p:cNvSpPr>
          <p:nvPr>
            <p:ph type="title"/>
          </p:nvPr>
        </p:nvSpPr>
        <p:spPr/>
        <p:txBody>
          <a:bodyPr/>
          <a:lstStyle/>
          <a:p>
            <a:r>
              <a:rPr lang="en-GB"/>
              <a:t>Summary (design)</a:t>
            </a:r>
          </a:p>
        </p:txBody>
      </p:sp>
      <p:sp>
        <p:nvSpPr>
          <p:cNvPr id="3" name="Content Placeholder 2">
            <a:extLst>
              <a:ext uri="{FF2B5EF4-FFF2-40B4-BE49-F238E27FC236}">
                <a16:creationId xmlns:a16="http://schemas.microsoft.com/office/drawing/2014/main" id="{572EEBD3-6FF5-2349-3A03-D7834ABEBDAD}"/>
              </a:ext>
            </a:extLst>
          </p:cNvPr>
          <p:cNvSpPr>
            <a:spLocks noGrp="1"/>
          </p:cNvSpPr>
          <p:nvPr>
            <p:ph idx="1"/>
          </p:nvPr>
        </p:nvSpPr>
        <p:spPr/>
        <p:txBody>
          <a:bodyPr/>
          <a:lstStyle/>
          <a:p>
            <a:r>
              <a:rPr lang="en-GB" dirty="0"/>
              <a:t>Get the question right</a:t>
            </a:r>
          </a:p>
          <a:p>
            <a:r>
              <a:rPr lang="en-GB" dirty="0"/>
              <a:t>Estimate something!</a:t>
            </a:r>
          </a:p>
          <a:p>
            <a:r>
              <a:rPr lang="en-GB" dirty="0"/>
              <a:t>Consider what data you need to answer that question well enough</a:t>
            </a:r>
          </a:p>
          <a:p>
            <a:r>
              <a:rPr lang="en-GB" dirty="0"/>
              <a:t>Consider the technical and biological factors that might bias the results</a:t>
            </a:r>
          </a:p>
          <a:p>
            <a:r>
              <a:rPr lang="en-GB" dirty="0"/>
              <a:t>Randomise and blind where possible</a:t>
            </a:r>
          </a:p>
          <a:p>
            <a:r>
              <a:rPr lang="en-GB" dirty="0"/>
              <a:t>Consider sources of variation and how to remove them</a:t>
            </a:r>
          </a:p>
          <a:p>
            <a:r>
              <a:rPr lang="en-GB" dirty="0"/>
              <a:t>Consider sample size</a:t>
            </a:r>
          </a:p>
        </p:txBody>
      </p:sp>
    </p:spTree>
    <p:extLst>
      <p:ext uri="{BB962C8B-B14F-4D97-AF65-F5344CB8AC3E}">
        <p14:creationId xmlns:p14="http://schemas.microsoft.com/office/powerpoint/2010/main" val="630369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3329B-9CA3-DF97-2B00-2AB7740E4ED1}"/>
              </a:ext>
            </a:extLst>
          </p:cNvPr>
          <p:cNvSpPr>
            <a:spLocks noGrp="1"/>
          </p:cNvSpPr>
          <p:nvPr>
            <p:ph type="title"/>
          </p:nvPr>
        </p:nvSpPr>
        <p:spPr/>
        <p:txBody>
          <a:bodyPr/>
          <a:lstStyle/>
          <a:p>
            <a:r>
              <a:rPr lang="en-GB" dirty="0"/>
              <a:t>Break</a:t>
            </a:r>
          </a:p>
        </p:txBody>
      </p:sp>
      <p:sp>
        <p:nvSpPr>
          <p:cNvPr id="3" name="Content Placeholder 2">
            <a:extLst>
              <a:ext uri="{FF2B5EF4-FFF2-40B4-BE49-F238E27FC236}">
                <a16:creationId xmlns:a16="http://schemas.microsoft.com/office/drawing/2014/main" id="{F0695EBD-0D27-CEDE-45E6-EB901A6EBAF4}"/>
              </a:ext>
            </a:extLst>
          </p:cNvPr>
          <p:cNvSpPr>
            <a:spLocks noGrp="1"/>
          </p:cNvSpPr>
          <p:nvPr>
            <p:ph type="body" idx="1"/>
          </p:nvPr>
        </p:nvSpPr>
        <p:spPr/>
        <p:txBody>
          <a:bodyPr/>
          <a:lstStyle/>
          <a:p>
            <a:r>
              <a:rPr lang="en-GB" dirty="0"/>
              <a:t>We’ll do data analysis and dilemmas after a short break.</a:t>
            </a:r>
          </a:p>
        </p:txBody>
      </p:sp>
    </p:spTree>
    <p:extLst>
      <p:ext uri="{BB962C8B-B14F-4D97-AF65-F5344CB8AC3E}">
        <p14:creationId xmlns:p14="http://schemas.microsoft.com/office/powerpoint/2010/main" val="949599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24CA0-C0FE-FFD1-C52E-70DF389C6837}"/>
              </a:ext>
            </a:extLst>
          </p:cNvPr>
          <p:cNvSpPr>
            <a:spLocks noGrp="1"/>
          </p:cNvSpPr>
          <p:nvPr>
            <p:ph type="title"/>
          </p:nvPr>
        </p:nvSpPr>
        <p:spPr/>
        <p:txBody>
          <a:bodyPr/>
          <a:lstStyle/>
          <a:p>
            <a:r>
              <a:rPr lang="en-GB"/>
              <a:t>Analysis of Data from Experiments</a:t>
            </a:r>
          </a:p>
        </p:txBody>
      </p:sp>
      <p:sp>
        <p:nvSpPr>
          <p:cNvPr id="3" name="Text Placeholder 2">
            <a:extLst>
              <a:ext uri="{FF2B5EF4-FFF2-40B4-BE49-F238E27FC236}">
                <a16:creationId xmlns:a16="http://schemas.microsoft.com/office/drawing/2014/main" id="{8C568792-B981-2D12-B8FD-BF5847989A5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24643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7FFE-97C8-D950-A2C1-16ADC2993105}"/>
              </a:ext>
            </a:extLst>
          </p:cNvPr>
          <p:cNvSpPr>
            <a:spLocks noGrp="1"/>
          </p:cNvSpPr>
          <p:nvPr>
            <p:ph type="title"/>
          </p:nvPr>
        </p:nvSpPr>
        <p:spPr/>
        <p:txBody>
          <a:bodyPr/>
          <a:lstStyle/>
          <a:p>
            <a:r>
              <a:rPr lang="en-GB" dirty="0"/>
              <a:t>Specific methods texts</a:t>
            </a:r>
          </a:p>
        </p:txBody>
      </p:sp>
      <p:pic>
        <p:nvPicPr>
          <p:cNvPr id="6" name="Content Placeholder 5" descr="A book cover with white text&#10;&#10;Description automatically generated">
            <a:extLst>
              <a:ext uri="{FF2B5EF4-FFF2-40B4-BE49-F238E27FC236}">
                <a16:creationId xmlns:a16="http://schemas.microsoft.com/office/drawing/2014/main" id="{B8D6131B-B202-0BB4-FBD2-773ABDCA7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3034" y="1690689"/>
            <a:ext cx="2787190" cy="4179249"/>
          </a:xfrm>
        </p:spPr>
      </p:pic>
      <p:pic>
        <p:nvPicPr>
          <p:cNvPr id="4" name="Picture 3" descr="A red book cover with white text&#10;&#10;Description automatically generated">
            <a:extLst>
              <a:ext uri="{FF2B5EF4-FFF2-40B4-BE49-F238E27FC236}">
                <a16:creationId xmlns:a16="http://schemas.microsoft.com/office/drawing/2014/main" id="{4E033421-73D0-1D85-4F60-77977D789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9"/>
            <a:ext cx="2740491" cy="4179249"/>
          </a:xfrm>
          <a:prstGeom prst="rect">
            <a:avLst/>
          </a:prstGeom>
        </p:spPr>
      </p:pic>
      <p:pic>
        <p:nvPicPr>
          <p:cNvPr id="8" name="Picture 7" descr="A blue and white book cover&#10;&#10;Description automatically generated">
            <a:extLst>
              <a:ext uri="{FF2B5EF4-FFF2-40B4-BE49-F238E27FC236}">
                <a16:creationId xmlns:a16="http://schemas.microsoft.com/office/drawing/2014/main" id="{FB92E4E2-DC17-7B09-C1CB-E4BA671F3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4567" y="1690688"/>
            <a:ext cx="2956463" cy="4179249"/>
          </a:xfrm>
          <a:prstGeom prst="rect">
            <a:avLst/>
          </a:prstGeom>
        </p:spPr>
      </p:pic>
      <p:sp>
        <p:nvSpPr>
          <p:cNvPr id="9" name="TextBox 8">
            <a:extLst>
              <a:ext uri="{FF2B5EF4-FFF2-40B4-BE49-F238E27FC236}">
                <a16:creationId xmlns:a16="http://schemas.microsoft.com/office/drawing/2014/main" id="{DDD8C812-A1E1-54F1-8FF5-A9F6EB79FF39}"/>
              </a:ext>
            </a:extLst>
          </p:cNvPr>
          <p:cNvSpPr txBox="1"/>
          <p:nvPr/>
        </p:nvSpPr>
        <p:spPr>
          <a:xfrm>
            <a:off x="838200" y="6035040"/>
            <a:ext cx="8547725" cy="369332"/>
          </a:xfrm>
          <a:prstGeom prst="rect">
            <a:avLst/>
          </a:prstGeom>
          <a:noFill/>
        </p:spPr>
        <p:txBody>
          <a:bodyPr wrap="none" rtlCol="0">
            <a:spAutoFit/>
          </a:bodyPr>
          <a:lstStyle/>
          <a:p>
            <a:r>
              <a:rPr lang="en-GB"/>
              <a:t>Texts for specific designs, and those I’ve had recommended by PIs for different disciplines.</a:t>
            </a:r>
          </a:p>
        </p:txBody>
      </p:sp>
    </p:spTree>
    <p:extLst>
      <p:ext uri="{BB962C8B-B14F-4D97-AF65-F5344CB8AC3E}">
        <p14:creationId xmlns:p14="http://schemas.microsoft.com/office/powerpoint/2010/main" val="3376609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6BE205-4992-2BD2-685F-A5497B748F12}"/>
              </a:ext>
            </a:extLst>
          </p:cNvPr>
          <p:cNvSpPr>
            <a:spLocks noGrp="1"/>
          </p:cNvSpPr>
          <p:nvPr>
            <p:ph type="title"/>
          </p:nvPr>
        </p:nvSpPr>
        <p:spPr/>
        <p:txBody>
          <a:bodyPr/>
          <a:lstStyle/>
          <a:p>
            <a:r>
              <a:rPr lang="en-GB"/>
              <a:t>Aim of the session</a:t>
            </a:r>
          </a:p>
        </p:txBody>
      </p:sp>
      <p:sp>
        <p:nvSpPr>
          <p:cNvPr id="5" name="Content Placeholder 4">
            <a:extLst>
              <a:ext uri="{FF2B5EF4-FFF2-40B4-BE49-F238E27FC236}">
                <a16:creationId xmlns:a16="http://schemas.microsoft.com/office/drawing/2014/main" id="{16822A4C-A77F-7B13-751D-0ACF0D1836BA}"/>
              </a:ext>
            </a:extLst>
          </p:cNvPr>
          <p:cNvSpPr>
            <a:spLocks noGrp="1"/>
          </p:cNvSpPr>
          <p:nvPr>
            <p:ph idx="1"/>
          </p:nvPr>
        </p:nvSpPr>
        <p:spPr/>
        <p:txBody>
          <a:bodyPr>
            <a:normAutofit lnSpcReduction="10000"/>
          </a:bodyPr>
          <a:lstStyle/>
          <a:p>
            <a:pPr marL="0" indent="0">
              <a:buNone/>
            </a:pPr>
            <a:r>
              <a:rPr lang="en-GB" dirty="0"/>
              <a:t>Demonstrate key ideas with a simple analysis of our ‘plant growth’ experiment</a:t>
            </a:r>
          </a:p>
          <a:p>
            <a:endParaRPr lang="en-GB" dirty="0"/>
          </a:p>
          <a:p>
            <a:r>
              <a:rPr lang="en-GB" dirty="0"/>
              <a:t>Linear modelling as our main tool</a:t>
            </a:r>
          </a:p>
          <a:p>
            <a:r>
              <a:rPr lang="en-GB" dirty="0"/>
              <a:t>Graphing and reporting</a:t>
            </a:r>
          </a:p>
          <a:p>
            <a:r>
              <a:rPr lang="en-GB" dirty="0"/>
              <a:t>Diagnostics</a:t>
            </a:r>
          </a:p>
          <a:p>
            <a:r>
              <a:rPr lang="en-GB" dirty="0"/>
              <a:t>Code is available!</a:t>
            </a:r>
          </a:p>
          <a:p>
            <a:endParaRPr lang="en-GB" dirty="0"/>
          </a:p>
          <a:p>
            <a:r>
              <a:rPr lang="en-GB" dirty="0"/>
              <a:t>Different studies will need different details, some more complex!</a:t>
            </a:r>
          </a:p>
          <a:p>
            <a:endParaRPr lang="en-GB" dirty="0"/>
          </a:p>
        </p:txBody>
      </p:sp>
    </p:spTree>
    <p:extLst>
      <p:ext uri="{BB962C8B-B14F-4D97-AF65-F5344CB8AC3E}">
        <p14:creationId xmlns:p14="http://schemas.microsoft.com/office/powerpoint/2010/main" val="107880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DA9E2-146F-1613-BCC7-738F257BEE1E}"/>
              </a:ext>
            </a:extLst>
          </p:cNvPr>
          <p:cNvSpPr>
            <a:spLocks noGrp="1"/>
          </p:cNvSpPr>
          <p:nvPr>
            <p:ph type="title"/>
          </p:nvPr>
        </p:nvSpPr>
        <p:spPr>
          <a:xfrm>
            <a:off x="838200" y="365126"/>
            <a:ext cx="10515600" cy="911414"/>
          </a:xfrm>
        </p:spPr>
        <p:txBody>
          <a:bodyPr/>
          <a:lstStyle/>
          <a:p>
            <a:r>
              <a:rPr lang="en-GB" dirty="0"/>
              <a:t>Analysis</a:t>
            </a:r>
          </a:p>
        </p:txBody>
      </p:sp>
      <p:sp>
        <p:nvSpPr>
          <p:cNvPr id="3" name="Content Placeholder 2">
            <a:extLst>
              <a:ext uri="{FF2B5EF4-FFF2-40B4-BE49-F238E27FC236}">
                <a16:creationId xmlns:a16="http://schemas.microsoft.com/office/drawing/2014/main" id="{BE6A0D30-4DDB-D661-51C7-C7456B132823}"/>
              </a:ext>
            </a:extLst>
          </p:cNvPr>
          <p:cNvSpPr>
            <a:spLocks noGrp="1"/>
          </p:cNvSpPr>
          <p:nvPr>
            <p:ph idx="1"/>
          </p:nvPr>
        </p:nvSpPr>
        <p:spPr>
          <a:xfrm>
            <a:off x="838200" y="1572128"/>
            <a:ext cx="10515600" cy="4667250"/>
          </a:xfrm>
        </p:spPr>
        <p:txBody>
          <a:bodyPr>
            <a:normAutofit fontScale="92500" lnSpcReduction="20000"/>
          </a:bodyPr>
          <a:lstStyle/>
          <a:p>
            <a:pPr marL="0" indent="0">
              <a:buNone/>
            </a:pPr>
            <a:r>
              <a:rPr lang="en-GB" dirty="0"/>
              <a:t>How should we analyse data?</a:t>
            </a:r>
          </a:p>
          <a:p>
            <a:endParaRPr lang="en-GB" dirty="0"/>
          </a:p>
          <a:p>
            <a:pPr marL="0" indent="0">
              <a:buNone/>
            </a:pPr>
            <a:r>
              <a:rPr lang="en-GB" b="1" dirty="0"/>
              <a:t>Statistical model </a:t>
            </a:r>
            <a:r>
              <a:rPr lang="en-GB" dirty="0"/>
              <a:t>follows </a:t>
            </a:r>
            <a:r>
              <a:rPr lang="en-GB" b="1" dirty="0"/>
              <a:t>fundamental design equation</a:t>
            </a:r>
            <a:r>
              <a:rPr lang="en-GB" dirty="0"/>
              <a:t>.</a:t>
            </a:r>
          </a:p>
          <a:p>
            <a:pPr marL="0" indent="0">
              <a:buNone/>
            </a:pPr>
            <a:r>
              <a:rPr lang="en-GB" b="1" dirty="0"/>
              <a:t>Estimated</a:t>
            </a:r>
            <a:r>
              <a:rPr lang="en-GB" dirty="0"/>
              <a:t> with regression analysis / linear models</a:t>
            </a:r>
          </a:p>
          <a:p>
            <a:pPr marL="0" indent="0">
              <a:buNone/>
            </a:pPr>
            <a:r>
              <a:rPr lang="en-GB" b="1" dirty="0"/>
              <a:t>Estimates of effects</a:t>
            </a:r>
            <a:r>
              <a:rPr lang="en-GB" dirty="0"/>
              <a:t>, hypothesis tests etc come from this</a:t>
            </a:r>
          </a:p>
          <a:p>
            <a:endParaRPr lang="en-GB" dirty="0"/>
          </a:p>
          <a:p>
            <a:r>
              <a:rPr lang="en-GB" dirty="0"/>
              <a:t>ANOVA / t-tests form part of this approach..</a:t>
            </a:r>
          </a:p>
          <a:p>
            <a:r>
              <a:rPr lang="en-GB" dirty="0"/>
              <a:t>But modern software allows more unified analyses</a:t>
            </a:r>
          </a:p>
          <a:p>
            <a:r>
              <a:rPr lang="en-GB" dirty="0"/>
              <a:t>Analysis should follow design</a:t>
            </a:r>
          </a:p>
          <a:p>
            <a:r>
              <a:rPr lang="en-GB" dirty="0"/>
              <a:t>Software like R makes this approach very natural</a:t>
            </a:r>
          </a:p>
          <a:p>
            <a:r>
              <a:rPr lang="en-GB" dirty="0"/>
              <a:t>Make sure our models fit our data and our design</a:t>
            </a:r>
          </a:p>
        </p:txBody>
      </p:sp>
    </p:spTree>
    <p:extLst>
      <p:ext uri="{BB962C8B-B14F-4D97-AF65-F5344CB8AC3E}">
        <p14:creationId xmlns:p14="http://schemas.microsoft.com/office/powerpoint/2010/main" val="301108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1076-714E-176D-9511-13FA427E2808}"/>
              </a:ext>
            </a:extLst>
          </p:cNvPr>
          <p:cNvSpPr>
            <a:spLocks noGrp="1"/>
          </p:cNvSpPr>
          <p:nvPr>
            <p:ph type="title"/>
          </p:nvPr>
        </p:nvSpPr>
        <p:spPr/>
        <p:txBody>
          <a:bodyPr/>
          <a:lstStyle/>
          <a:p>
            <a:r>
              <a:rPr lang="en-GB" dirty="0"/>
              <a:t>Design and data</a:t>
            </a:r>
          </a:p>
        </p:txBody>
      </p:sp>
      <p:sp>
        <p:nvSpPr>
          <p:cNvPr id="3" name="Content Placeholder 2">
            <a:extLst>
              <a:ext uri="{FF2B5EF4-FFF2-40B4-BE49-F238E27FC236}">
                <a16:creationId xmlns:a16="http://schemas.microsoft.com/office/drawing/2014/main" id="{1CF475B6-D7B8-62EE-25AF-496CA78C73CD}"/>
              </a:ext>
            </a:extLst>
          </p:cNvPr>
          <p:cNvSpPr>
            <a:spLocks noGrp="1"/>
          </p:cNvSpPr>
          <p:nvPr>
            <p:ph idx="1"/>
          </p:nvPr>
        </p:nvSpPr>
        <p:spPr>
          <a:xfrm>
            <a:off x="838200" y="1825625"/>
            <a:ext cx="4703064" cy="4351338"/>
          </a:xfrm>
        </p:spPr>
        <p:txBody>
          <a:bodyPr>
            <a:normAutofit fontScale="92500" lnSpcReduction="10000"/>
          </a:bodyPr>
          <a:lstStyle/>
          <a:p>
            <a:pPr marL="0" indent="0">
              <a:buNone/>
            </a:pPr>
            <a:r>
              <a:rPr lang="en-GB"/>
              <a:t>Simple plant experiment</a:t>
            </a:r>
          </a:p>
          <a:p>
            <a:endParaRPr lang="en-GB"/>
          </a:p>
          <a:p>
            <a:r>
              <a:rPr lang="en-GB"/>
              <a:t>Two treatments</a:t>
            </a:r>
          </a:p>
          <a:p>
            <a:r>
              <a:rPr lang="en-GB"/>
              <a:t>Eight blocks across greenhouse</a:t>
            </a:r>
          </a:p>
          <a:p>
            <a:r>
              <a:rPr lang="en-GB"/>
              <a:t>Four plants randomised per block</a:t>
            </a:r>
          </a:p>
          <a:p>
            <a:r>
              <a:rPr lang="en-GB"/>
              <a:t>Outcome: Plant height</a:t>
            </a:r>
          </a:p>
          <a:p>
            <a:endParaRPr lang="en-GB"/>
          </a:p>
          <a:p>
            <a:r>
              <a:rPr lang="en-GB" i="1"/>
              <a:t>Question: why did I randomly allocate within the blocks?</a:t>
            </a:r>
          </a:p>
        </p:txBody>
      </p:sp>
      <p:pic>
        <p:nvPicPr>
          <p:cNvPr id="7" name="Picture 6">
            <a:extLst>
              <a:ext uri="{FF2B5EF4-FFF2-40B4-BE49-F238E27FC236}">
                <a16:creationId xmlns:a16="http://schemas.microsoft.com/office/drawing/2014/main" id="{0B727C5E-6C38-3AE8-1262-0A2DD5A6CC1C}"/>
              </a:ext>
            </a:extLst>
          </p:cNvPr>
          <p:cNvPicPr>
            <a:picLocks noChangeAspect="1"/>
          </p:cNvPicPr>
          <p:nvPr/>
        </p:nvPicPr>
        <p:blipFill>
          <a:blip r:embed="rId2"/>
          <a:stretch>
            <a:fillRect/>
          </a:stretch>
        </p:blipFill>
        <p:spPr>
          <a:xfrm>
            <a:off x="5968936" y="893464"/>
            <a:ext cx="6124575" cy="2228850"/>
          </a:xfrm>
          <a:prstGeom prst="rect">
            <a:avLst/>
          </a:prstGeom>
        </p:spPr>
      </p:pic>
      <p:graphicFrame>
        <p:nvGraphicFramePr>
          <p:cNvPr id="8" name="Table 7">
            <a:extLst>
              <a:ext uri="{FF2B5EF4-FFF2-40B4-BE49-F238E27FC236}">
                <a16:creationId xmlns:a16="http://schemas.microsoft.com/office/drawing/2014/main" id="{EBC10EFE-C884-D2B4-15E3-698931FC43F6}"/>
              </a:ext>
            </a:extLst>
          </p:cNvPr>
          <p:cNvGraphicFramePr>
            <a:graphicFrameLocks noGrp="1"/>
          </p:cNvGraphicFramePr>
          <p:nvPr>
            <p:extLst>
              <p:ext uri="{D42A27DB-BD31-4B8C-83A1-F6EECF244321}">
                <p14:modId xmlns:p14="http://schemas.microsoft.com/office/powerpoint/2010/main" val="376880616"/>
              </p:ext>
            </p:extLst>
          </p:nvPr>
        </p:nvGraphicFramePr>
        <p:xfrm>
          <a:off x="7175862" y="3547161"/>
          <a:ext cx="2944387" cy="2790825"/>
        </p:xfrm>
        <a:graphic>
          <a:graphicData uri="http://schemas.openxmlformats.org/drawingml/2006/table">
            <a:tbl>
              <a:tblPr>
                <a:tableStyleId>{5C22544A-7EE6-4342-B048-85BDC9FD1C3A}</a:tableStyleId>
              </a:tblPr>
              <a:tblGrid>
                <a:gridCol w="541664">
                  <a:extLst>
                    <a:ext uri="{9D8B030D-6E8A-4147-A177-3AD203B41FA5}">
                      <a16:colId xmlns:a16="http://schemas.microsoft.com/office/drawing/2014/main" val="1182163774"/>
                    </a:ext>
                  </a:extLst>
                </a:gridCol>
                <a:gridCol w="744745">
                  <a:extLst>
                    <a:ext uri="{9D8B030D-6E8A-4147-A177-3AD203B41FA5}">
                      <a16:colId xmlns:a16="http://schemas.microsoft.com/office/drawing/2014/main" val="2795947292"/>
                    </a:ext>
                  </a:extLst>
                </a:gridCol>
                <a:gridCol w="798461">
                  <a:extLst>
                    <a:ext uri="{9D8B030D-6E8A-4147-A177-3AD203B41FA5}">
                      <a16:colId xmlns:a16="http://schemas.microsoft.com/office/drawing/2014/main" val="264103817"/>
                    </a:ext>
                  </a:extLst>
                </a:gridCol>
                <a:gridCol w="859517">
                  <a:extLst>
                    <a:ext uri="{9D8B030D-6E8A-4147-A177-3AD203B41FA5}">
                      <a16:colId xmlns:a16="http://schemas.microsoft.com/office/drawing/2014/main" val="3444839178"/>
                    </a:ext>
                  </a:extLst>
                </a:gridCol>
              </a:tblGrid>
              <a:tr h="190500">
                <a:tc>
                  <a:txBody>
                    <a:bodyPr/>
                    <a:lstStyle/>
                    <a:p>
                      <a:pPr algn="r" fontAlgn="ctr"/>
                      <a:r>
                        <a:rPr lang="en-GB" sz="1000" b="0" i="0" u="none" strike="noStrike">
                          <a:solidFill>
                            <a:srgbClr val="000000"/>
                          </a:solidFill>
                          <a:effectLst/>
                          <a:latin typeface="Fira Code" pitchFamily="1" charset="0"/>
                        </a:rPr>
                        <a:t>Plant ID</a:t>
                      </a:r>
                    </a:p>
                  </a:txBody>
                  <a:tcPr marL="9525" marR="9525" marT="9525" marB="0" anchor="ctr"/>
                </a:tc>
                <a:tc>
                  <a:txBody>
                    <a:bodyPr/>
                    <a:lstStyle/>
                    <a:p>
                      <a:pPr algn="r" fontAlgn="b"/>
                      <a:r>
                        <a:rPr lang="en-GB" sz="1100" u="none" strike="noStrike">
                          <a:effectLst/>
                        </a:rPr>
                        <a:t>treatment</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block</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height</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3879715"/>
                  </a:ext>
                </a:extLst>
              </a:tr>
              <a:tr h="190500">
                <a:tc>
                  <a:txBody>
                    <a:bodyPr/>
                    <a:lstStyle/>
                    <a:p>
                      <a:pPr algn="r" fontAlgn="ctr"/>
                      <a:r>
                        <a:rPr lang="en-GB" sz="1000" u="none" strike="noStrike">
                          <a:effectLst/>
                        </a:rPr>
                        <a:t>1</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13.57889</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671035"/>
                  </a:ext>
                </a:extLst>
              </a:tr>
              <a:tr h="190500">
                <a:tc>
                  <a:txBody>
                    <a:bodyPr/>
                    <a:lstStyle/>
                    <a:p>
                      <a:pPr algn="r" fontAlgn="ctr"/>
                      <a:r>
                        <a:rPr lang="en-GB" sz="1000" u="none" strike="noStrike">
                          <a:effectLst/>
                        </a:rPr>
                        <a:t>2</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B</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10.92815</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0135912"/>
                  </a:ext>
                </a:extLst>
              </a:tr>
              <a:tr h="190500">
                <a:tc>
                  <a:txBody>
                    <a:bodyPr/>
                    <a:lstStyle/>
                    <a:p>
                      <a:pPr algn="r" fontAlgn="ctr"/>
                      <a:r>
                        <a:rPr lang="en-GB" sz="1000" u="none" strike="noStrike">
                          <a:effectLst/>
                        </a:rPr>
                        <a:t>3</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2</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11.16231</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9038952"/>
                  </a:ext>
                </a:extLst>
              </a:tr>
              <a:tr h="190500">
                <a:tc>
                  <a:txBody>
                    <a:bodyPr/>
                    <a:lstStyle/>
                    <a:p>
                      <a:pPr algn="r" fontAlgn="ctr"/>
                      <a:r>
                        <a:rPr lang="en-GB" sz="1000" u="none" strike="noStrike">
                          <a:effectLst/>
                        </a:rPr>
                        <a:t>4</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B</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2</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6.896838</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5657529"/>
                  </a:ext>
                </a:extLst>
              </a:tr>
              <a:tr h="190500">
                <a:tc>
                  <a:txBody>
                    <a:bodyPr/>
                    <a:lstStyle/>
                    <a:p>
                      <a:pPr algn="r" fontAlgn="ctr"/>
                      <a:r>
                        <a:rPr lang="en-GB" sz="1000" u="none" strike="noStrike">
                          <a:effectLst/>
                        </a:rPr>
                        <a:t>5</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11.45195</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6657143"/>
                  </a:ext>
                </a:extLst>
              </a:tr>
              <a:tr h="190500">
                <a:tc>
                  <a:txBody>
                    <a:bodyPr/>
                    <a:lstStyle/>
                    <a:p>
                      <a:pPr algn="r" fontAlgn="ctr"/>
                      <a:r>
                        <a:rPr lang="en-GB" sz="1000" u="none" strike="noStrike">
                          <a:effectLst/>
                        </a:rPr>
                        <a:t>6</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B</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11.15601</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3840503"/>
                  </a:ext>
                </a:extLst>
              </a:tr>
              <a:tr h="190500">
                <a:tc>
                  <a:txBody>
                    <a:bodyPr/>
                    <a:lstStyle/>
                    <a:p>
                      <a:pPr algn="r" fontAlgn="ctr"/>
                      <a:r>
                        <a:rPr lang="en-GB" sz="1000" u="none" strike="noStrike">
                          <a:effectLst/>
                        </a:rPr>
                        <a:t>…</a:t>
                      </a:r>
                      <a:endParaRPr lang="en-GB" sz="1000" b="0" i="0" u="none" strike="noStrike">
                        <a:solidFill>
                          <a:srgbClr val="0000FF"/>
                        </a:solidFill>
                        <a:effectLst/>
                        <a:latin typeface="Fira Code" pitchFamily="1" charset="0"/>
                      </a:endParaRPr>
                    </a:p>
                  </a:txBody>
                  <a:tcPr marL="9525" marR="9525" marT="9525" marB="0" anchor="ctr"/>
                </a:tc>
                <a:tc>
                  <a:txBody>
                    <a:bodyPr/>
                    <a:lstStyle/>
                    <a:p>
                      <a:pPr algn="r" fontAlgn="ctr"/>
                      <a:r>
                        <a:rPr lang="en-GB" sz="1000" u="none" strike="noStrike">
                          <a:effectLst/>
                        </a:rPr>
                        <a:t>…</a:t>
                      </a:r>
                      <a:endParaRPr lang="en-GB" sz="1000" b="0" i="0" u="none" strike="noStrike">
                        <a:solidFill>
                          <a:srgbClr val="0000FF"/>
                        </a:solidFill>
                        <a:effectLst/>
                        <a:latin typeface="Fira Code" pitchFamily="1" charset="0"/>
                      </a:endParaRPr>
                    </a:p>
                  </a:txBody>
                  <a:tcPr marL="9525" marR="9525" marT="9525" marB="0" anchor="ctr"/>
                </a:tc>
                <a:tc>
                  <a:txBody>
                    <a:bodyPr/>
                    <a:lstStyle/>
                    <a:p>
                      <a:pPr algn="r" fontAlgn="ctr"/>
                      <a:r>
                        <a:rPr lang="en-GB" sz="1000" u="none" strike="noStrike">
                          <a:effectLst/>
                        </a:rPr>
                        <a:t>…</a:t>
                      </a:r>
                      <a:endParaRPr lang="en-GB" sz="1000" b="0" i="0" u="none" strike="noStrike">
                        <a:solidFill>
                          <a:srgbClr val="0000FF"/>
                        </a:solidFill>
                        <a:effectLst/>
                        <a:latin typeface="Fira Code" pitchFamily="1" charset="0"/>
                      </a:endParaRPr>
                    </a:p>
                  </a:txBody>
                  <a:tcPr marL="9525" marR="9525" marT="9525" marB="0" anchor="ctr"/>
                </a:tc>
                <a:tc>
                  <a:txBody>
                    <a:bodyPr/>
                    <a:lstStyle/>
                    <a:p>
                      <a:pPr algn="r" fontAlgn="ctr"/>
                      <a:r>
                        <a:rPr lang="en-GB" sz="1000" u="none" strike="noStrike">
                          <a:effectLst/>
                        </a:rPr>
                        <a:t>…</a:t>
                      </a:r>
                      <a:endParaRPr lang="en-GB" sz="1000" b="0" i="0" u="none" strike="noStrike">
                        <a:solidFill>
                          <a:srgbClr val="0000FF"/>
                        </a:solidFill>
                        <a:effectLst/>
                        <a:latin typeface="Fira Code" pitchFamily="1" charset="0"/>
                      </a:endParaRPr>
                    </a:p>
                  </a:txBody>
                  <a:tcPr marL="9525" marR="9525" marT="9525" marB="0" anchor="ctr"/>
                </a:tc>
                <a:extLst>
                  <a:ext uri="{0D108BD9-81ED-4DB2-BD59-A6C34878D82A}">
                    <a16:rowId xmlns:a16="http://schemas.microsoft.com/office/drawing/2014/main" val="1449626256"/>
                  </a:ext>
                </a:extLst>
              </a:tr>
              <a:tr h="190500">
                <a:tc>
                  <a:txBody>
                    <a:bodyPr/>
                    <a:lstStyle/>
                    <a:p>
                      <a:pPr algn="r" fontAlgn="ctr"/>
                      <a:r>
                        <a:rPr lang="en-GB" sz="1000" u="none" strike="noStrike">
                          <a:effectLst/>
                        </a:rPr>
                        <a:t>27</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6</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13.35773</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8446567"/>
                  </a:ext>
                </a:extLst>
              </a:tr>
              <a:tr h="190500">
                <a:tc>
                  <a:txBody>
                    <a:bodyPr/>
                    <a:lstStyle/>
                    <a:p>
                      <a:pPr algn="r" fontAlgn="ctr"/>
                      <a:r>
                        <a:rPr lang="en-GB" sz="1000" u="none" strike="noStrike">
                          <a:effectLst/>
                        </a:rPr>
                        <a:t>28</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B</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6</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9.28416</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5443591"/>
                  </a:ext>
                </a:extLst>
              </a:tr>
              <a:tr h="190500">
                <a:tc>
                  <a:txBody>
                    <a:bodyPr/>
                    <a:lstStyle/>
                    <a:p>
                      <a:pPr algn="r" fontAlgn="ctr"/>
                      <a:r>
                        <a:rPr lang="en-GB" sz="1000" u="none" strike="noStrike">
                          <a:effectLst/>
                        </a:rPr>
                        <a:t>29</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7</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dirty="0">
                          <a:effectLst/>
                        </a:rPr>
                        <a:t>12.84345</a:t>
                      </a:r>
                      <a:endParaRPr lang="en-GB"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1735199"/>
                  </a:ext>
                </a:extLst>
              </a:tr>
              <a:tr h="190500">
                <a:tc>
                  <a:txBody>
                    <a:bodyPr/>
                    <a:lstStyle/>
                    <a:p>
                      <a:pPr algn="r" fontAlgn="ctr"/>
                      <a:r>
                        <a:rPr lang="en-GB" sz="1000" u="none" strike="noStrike">
                          <a:effectLst/>
                        </a:rPr>
                        <a:t>30</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B</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7</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10.62137</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3683104"/>
                  </a:ext>
                </a:extLst>
              </a:tr>
              <a:tr h="190500">
                <a:tc>
                  <a:txBody>
                    <a:bodyPr/>
                    <a:lstStyle/>
                    <a:p>
                      <a:pPr algn="r" fontAlgn="ctr"/>
                      <a:r>
                        <a:rPr lang="en-GB" sz="1000" u="none" strike="noStrike">
                          <a:effectLst/>
                        </a:rPr>
                        <a:t>31</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A</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11.52944</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9154309"/>
                  </a:ext>
                </a:extLst>
              </a:tr>
              <a:tr h="190500">
                <a:tc>
                  <a:txBody>
                    <a:bodyPr/>
                    <a:lstStyle/>
                    <a:p>
                      <a:pPr algn="r" fontAlgn="ctr"/>
                      <a:r>
                        <a:rPr lang="en-GB" sz="1000" u="none" strike="noStrike">
                          <a:effectLst/>
                        </a:rPr>
                        <a:t>32</a:t>
                      </a:r>
                      <a:endParaRPr lang="en-GB" sz="1000" b="0" i="0" u="none" strike="noStrike">
                        <a:solidFill>
                          <a:srgbClr val="000000"/>
                        </a:solidFill>
                        <a:effectLst/>
                        <a:latin typeface="Fira Code" pitchFamily="1" charset="0"/>
                      </a:endParaRPr>
                    </a:p>
                  </a:txBody>
                  <a:tcPr marL="9525" marR="9525" marT="9525" marB="0" anchor="ctr"/>
                </a:tc>
                <a:tc>
                  <a:txBody>
                    <a:bodyPr/>
                    <a:lstStyle/>
                    <a:p>
                      <a:pPr algn="r" fontAlgn="b"/>
                      <a:r>
                        <a:rPr lang="en-GB" sz="1100" u="none" strike="noStrike">
                          <a:effectLst/>
                        </a:rPr>
                        <a:t>B</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8</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dirty="0">
                          <a:effectLst/>
                        </a:rPr>
                        <a:t>7.74956</a:t>
                      </a:r>
                      <a:endParaRPr lang="en-GB"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8117063"/>
                  </a:ext>
                </a:extLst>
              </a:tr>
            </a:tbl>
          </a:graphicData>
        </a:graphic>
      </p:graphicFrame>
      <p:cxnSp>
        <p:nvCxnSpPr>
          <p:cNvPr id="10" name="Straight Arrow Connector 9">
            <a:extLst>
              <a:ext uri="{FF2B5EF4-FFF2-40B4-BE49-F238E27FC236}">
                <a16:creationId xmlns:a16="http://schemas.microsoft.com/office/drawing/2014/main" id="{C954192C-EF81-676F-DF3B-C5B3AA8A4701}"/>
              </a:ext>
            </a:extLst>
          </p:cNvPr>
          <p:cNvCxnSpPr/>
          <p:nvPr/>
        </p:nvCxnSpPr>
        <p:spPr>
          <a:xfrm>
            <a:off x="6382512" y="529391"/>
            <a:ext cx="4517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299447-B878-456C-01AA-69BF736DA6AA}"/>
              </a:ext>
            </a:extLst>
          </p:cNvPr>
          <p:cNvSpPr txBox="1"/>
          <p:nvPr/>
        </p:nvSpPr>
        <p:spPr>
          <a:xfrm>
            <a:off x="7175862" y="465930"/>
            <a:ext cx="3223062" cy="369332"/>
          </a:xfrm>
          <a:prstGeom prst="rect">
            <a:avLst/>
          </a:prstGeom>
          <a:noFill/>
        </p:spPr>
        <p:txBody>
          <a:bodyPr wrap="none" rtlCol="0">
            <a:spAutoFit/>
          </a:bodyPr>
          <a:lstStyle/>
          <a:p>
            <a:r>
              <a:rPr lang="en-GB"/>
              <a:t>Suspected temperature gradient</a:t>
            </a:r>
          </a:p>
        </p:txBody>
      </p:sp>
    </p:spTree>
    <p:extLst>
      <p:ext uri="{BB962C8B-B14F-4D97-AF65-F5344CB8AC3E}">
        <p14:creationId xmlns:p14="http://schemas.microsoft.com/office/powerpoint/2010/main" val="34030799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7C4A-724A-5AAF-8248-6128F5860352}"/>
              </a:ext>
            </a:extLst>
          </p:cNvPr>
          <p:cNvSpPr>
            <a:spLocks noGrp="1"/>
          </p:cNvSpPr>
          <p:nvPr>
            <p:ph type="title"/>
          </p:nvPr>
        </p:nvSpPr>
        <p:spPr/>
        <p:txBody>
          <a:bodyPr/>
          <a:lstStyle/>
          <a:p>
            <a:r>
              <a:rPr lang="en-GB"/>
              <a:t>Descriptive analysis</a:t>
            </a:r>
          </a:p>
        </p:txBody>
      </p:sp>
      <p:pic>
        <p:nvPicPr>
          <p:cNvPr id="4" name="Picture 3">
            <a:extLst>
              <a:ext uri="{FF2B5EF4-FFF2-40B4-BE49-F238E27FC236}">
                <a16:creationId xmlns:a16="http://schemas.microsoft.com/office/drawing/2014/main" id="{2CDCFD82-57BB-B71F-84BD-AE121851D2C2}"/>
              </a:ext>
            </a:extLst>
          </p:cNvPr>
          <p:cNvPicPr>
            <a:picLocks noChangeAspect="1"/>
          </p:cNvPicPr>
          <p:nvPr/>
        </p:nvPicPr>
        <p:blipFill>
          <a:blip r:embed="rId2"/>
          <a:stretch>
            <a:fillRect/>
          </a:stretch>
        </p:blipFill>
        <p:spPr>
          <a:xfrm>
            <a:off x="1720948" y="1946721"/>
            <a:ext cx="3116472" cy="3695127"/>
          </a:xfrm>
          <a:prstGeom prst="rect">
            <a:avLst/>
          </a:prstGeom>
        </p:spPr>
      </p:pic>
      <p:pic>
        <p:nvPicPr>
          <p:cNvPr id="6" name="Picture 5">
            <a:extLst>
              <a:ext uri="{FF2B5EF4-FFF2-40B4-BE49-F238E27FC236}">
                <a16:creationId xmlns:a16="http://schemas.microsoft.com/office/drawing/2014/main" id="{DAB66295-E226-01F2-F802-A3FB804EEDE9}"/>
              </a:ext>
            </a:extLst>
          </p:cNvPr>
          <p:cNvPicPr>
            <a:picLocks noChangeAspect="1"/>
          </p:cNvPicPr>
          <p:nvPr/>
        </p:nvPicPr>
        <p:blipFill>
          <a:blip r:embed="rId3"/>
          <a:stretch>
            <a:fillRect/>
          </a:stretch>
        </p:blipFill>
        <p:spPr>
          <a:xfrm>
            <a:off x="7096482" y="1840374"/>
            <a:ext cx="3295857" cy="3907820"/>
          </a:xfrm>
          <a:prstGeom prst="rect">
            <a:avLst/>
          </a:prstGeom>
        </p:spPr>
      </p:pic>
      <p:sp>
        <p:nvSpPr>
          <p:cNvPr id="7" name="TextBox 6">
            <a:extLst>
              <a:ext uri="{FF2B5EF4-FFF2-40B4-BE49-F238E27FC236}">
                <a16:creationId xmlns:a16="http://schemas.microsoft.com/office/drawing/2014/main" id="{A95F843A-D8E8-CF87-5805-F1EF6A949E0F}"/>
              </a:ext>
            </a:extLst>
          </p:cNvPr>
          <p:cNvSpPr txBox="1"/>
          <p:nvPr/>
        </p:nvSpPr>
        <p:spPr>
          <a:xfrm>
            <a:off x="984601" y="5852796"/>
            <a:ext cx="5111399" cy="646331"/>
          </a:xfrm>
          <a:prstGeom prst="rect">
            <a:avLst/>
          </a:prstGeom>
          <a:noFill/>
        </p:spPr>
        <p:txBody>
          <a:bodyPr wrap="none" rtlCol="0">
            <a:spAutoFit/>
          </a:bodyPr>
          <a:lstStyle/>
          <a:p>
            <a:pPr algn="ctr"/>
            <a:r>
              <a:rPr lang="en-GB"/>
              <a:t>These graphs are fine but do not capture the design!</a:t>
            </a:r>
          </a:p>
          <a:p>
            <a:pPr algn="ctr"/>
            <a:r>
              <a:rPr lang="en-GB"/>
              <a:t>Can be misleading?</a:t>
            </a:r>
          </a:p>
        </p:txBody>
      </p:sp>
      <p:sp>
        <p:nvSpPr>
          <p:cNvPr id="8" name="TextBox 7">
            <a:extLst>
              <a:ext uri="{FF2B5EF4-FFF2-40B4-BE49-F238E27FC236}">
                <a16:creationId xmlns:a16="http://schemas.microsoft.com/office/drawing/2014/main" id="{AD369930-91A0-4724-C5FC-94A02EFDBD9C}"/>
              </a:ext>
            </a:extLst>
          </p:cNvPr>
          <p:cNvSpPr txBox="1"/>
          <p:nvPr/>
        </p:nvSpPr>
        <p:spPr>
          <a:xfrm>
            <a:off x="6863494" y="5850416"/>
            <a:ext cx="3761834" cy="646331"/>
          </a:xfrm>
          <a:prstGeom prst="rect">
            <a:avLst/>
          </a:prstGeom>
          <a:noFill/>
        </p:spPr>
        <p:txBody>
          <a:bodyPr wrap="square" rtlCol="0">
            <a:spAutoFit/>
          </a:bodyPr>
          <a:lstStyle/>
          <a:p>
            <a:pPr algn="ctr"/>
            <a:r>
              <a:rPr lang="en-GB" dirty="0"/>
              <a:t>Better? May be useful to see if there's strong evidence of clustering</a:t>
            </a:r>
          </a:p>
        </p:txBody>
      </p:sp>
    </p:spTree>
    <p:extLst>
      <p:ext uri="{BB962C8B-B14F-4D97-AF65-F5344CB8AC3E}">
        <p14:creationId xmlns:p14="http://schemas.microsoft.com/office/powerpoint/2010/main" val="182892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54051-7A2F-DE74-0902-1C4F99E539CA}"/>
              </a:ext>
            </a:extLst>
          </p:cNvPr>
          <p:cNvSpPr>
            <a:spLocks noGrp="1"/>
          </p:cNvSpPr>
          <p:nvPr>
            <p:ph type="title"/>
          </p:nvPr>
        </p:nvSpPr>
        <p:spPr/>
        <p:txBody>
          <a:bodyPr/>
          <a:lstStyle/>
          <a:p>
            <a:r>
              <a:rPr lang="en-GB"/>
              <a:t>Analysis follows design equation</a:t>
            </a:r>
          </a:p>
        </p:txBody>
      </p:sp>
      <p:sp>
        <p:nvSpPr>
          <p:cNvPr id="3" name="Content Placeholder 2">
            <a:extLst>
              <a:ext uri="{FF2B5EF4-FFF2-40B4-BE49-F238E27FC236}">
                <a16:creationId xmlns:a16="http://schemas.microsoft.com/office/drawing/2014/main" id="{88941ACE-23F7-EDC2-C52F-261F94236C2A}"/>
              </a:ext>
            </a:extLst>
          </p:cNvPr>
          <p:cNvSpPr>
            <a:spLocks noGrp="1"/>
          </p:cNvSpPr>
          <p:nvPr>
            <p:ph idx="1"/>
          </p:nvPr>
        </p:nvSpPr>
        <p:spPr>
          <a:xfrm>
            <a:off x="798576" y="1825625"/>
            <a:ext cx="10515600" cy="4351338"/>
          </a:xfrm>
        </p:spPr>
        <p:txBody>
          <a:bodyPr>
            <a:normAutofit/>
          </a:bodyPr>
          <a:lstStyle/>
          <a:p>
            <a:pPr marL="0" indent="0">
              <a:buNone/>
            </a:pPr>
            <a:r>
              <a:rPr lang="en-GB" sz="2400" b="1" dirty="0"/>
              <a:t>Design equation:</a:t>
            </a:r>
          </a:p>
          <a:p>
            <a:endParaRPr lang="en-GB" sz="2400" dirty="0"/>
          </a:p>
          <a:p>
            <a:pPr marL="0" indent="0">
              <a:buNone/>
            </a:pPr>
            <a:r>
              <a:rPr lang="en-GB" sz="2400" dirty="0"/>
              <a:t>Plant height = Treatment effect + Greenhouse location + Error</a:t>
            </a:r>
          </a:p>
          <a:p>
            <a:pPr marL="0" indent="0">
              <a:buNone/>
            </a:pPr>
            <a:endParaRPr lang="en-GB" sz="2400" dirty="0"/>
          </a:p>
          <a:p>
            <a:pPr marL="0" indent="0">
              <a:buNone/>
            </a:pPr>
            <a:r>
              <a:rPr lang="en-GB" sz="2400" b="1" dirty="0"/>
              <a:t>Regression model formula in R (random effect of block):</a:t>
            </a:r>
          </a:p>
          <a:p>
            <a:pPr marL="0" indent="0">
              <a:buNone/>
            </a:pPr>
            <a:endParaRPr lang="en-GB" sz="2400" dirty="0"/>
          </a:p>
          <a:p>
            <a:pPr marL="0" indent="0">
              <a:buNone/>
            </a:pPr>
            <a:r>
              <a:rPr lang="en-GB" sz="2400" dirty="0">
                <a:latin typeface="Consolas" panose="020B0609020204030204" pitchFamily="49" charset="0"/>
              </a:rPr>
              <a:t>Height ~ Treatment + (1|Block)</a:t>
            </a:r>
          </a:p>
        </p:txBody>
      </p:sp>
      <p:cxnSp>
        <p:nvCxnSpPr>
          <p:cNvPr id="5" name="Straight Arrow Connector 4">
            <a:extLst>
              <a:ext uri="{FF2B5EF4-FFF2-40B4-BE49-F238E27FC236}">
                <a16:creationId xmlns:a16="http://schemas.microsoft.com/office/drawing/2014/main" id="{7B482DBE-B4F1-3850-C96E-DE9F777AB2CA}"/>
              </a:ext>
            </a:extLst>
          </p:cNvPr>
          <p:cNvCxnSpPr>
            <a:cxnSpLocks/>
          </p:cNvCxnSpPr>
          <p:nvPr/>
        </p:nvCxnSpPr>
        <p:spPr>
          <a:xfrm flipH="1" flipV="1">
            <a:off x="5495544" y="5074920"/>
            <a:ext cx="905256" cy="689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B45772C-83AA-5E02-EA35-F5CFE58CCDFC}"/>
              </a:ext>
            </a:extLst>
          </p:cNvPr>
          <p:cNvSpPr txBox="1"/>
          <p:nvPr/>
        </p:nvSpPr>
        <p:spPr>
          <a:xfrm>
            <a:off x="6510528" y="5764548"/>
            <a:ext cx="3950208" cy="646331"/>
          </a:xfrm>
          <a:prstGeom prst="rect">
            <a:avLst/>
          </a:prstGeom>
          <a:noFill/>
        </p:spPr>
        <p:txBody>
          <a:bodyPr wrap="square" rtlCol="0">
            <a:spAutoFit/>
          </a:bodyPr>
          <a:lstStyle/>
          <a:p>
            <a:r>
              <a:rPr lang="en-GB" dirty="0"/>
              <a:t>Simple random ‘error’ is assumed so not written explicitly</a:t>
            </a:r>
          </a:p>
        </p:txBody>
      </p:sp>
    </p:spTree>
    <p:extLst>
      <p:ext uri="{BB962C8B-B14F-4D97-AF65-F5344CB8AC3E}">
        <p14:creationId xmlns:p14="http://schemas.microsoft.com/office/powerpoint/2010/main" val="91773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CAED-B109-7C67-7B8D-61D208741FEE}"/>
              </a:ext>
            </a:extLst>
          </p:cNvPr>
          <p:cNvSpPr>
            <a:spLocks noGrp="1"/>
          </p:cNvSpPr>
          <p:nvPr>
            <p:ph type="title"/>
          </p:nvPr>
        </p:nvSpPr>
        <p:spPr/>
        <p:txBody>
          <a:bodyPr/>
          <a:lstStyle/>
          <a:p>
            <a:r>
              <a:rPr lang="en-GB" dirty="0"/>
              <a:t>R code and results</a:t>
            </a:r>
          </a:p>
        </p:txBody>
      </p:sp>
      <p:sp>
        <p:nvSpPr>
          <p:cNvPr id="3" name="Content Placeholder 2">
            <a:extLst>
              <a:ext uri="{FF2B5EF4-FFF2-40B4-BE49-F238E27FC236}">
                <a16:creationId xmlns:a16="http://schemas.microsoft.com/office/drawing/2014/main" id="{6596645A-BABE-840F-C9F2-DA7C02734C47}"/>
              </a:ext>
            </a:extLst>
          </p:cNvPr>
          <p:cNvSpPr>
            <a:spLocks noGrp="1"/>
          </p:cNvSpPr>
          <p:nvPr>
            <p:ph idx="1"/>
          </p:nvPr>
        </p:nvSpPr>
        <p:spPr/>
        <p:txBody>
          <a:bodyPr>
            <a:normAutofit lnSpcReduction="10000"/>
          </a:bodyPr>
          <a:lstStyle/>
          <a:p>
            <a:pPr marL="0" indent="0">
              <a:buNone/>
            </a:pPr>
            <a:r>
              <a:rPr lang="en-GB" sz="2400" dirty="0">
                <a:latin typeface="Consolas" panose="020B0609020204030204" pitchFamily="49" charset="0"/>
              </a:rPr>
              <a:t>model3 = </a:t>
            </a:r>
            <a:r>
              <a:rPr lang="en-GB" sz="2400" dirty="0" err="1">
                <a:latin typeface="Consolas" panose="020B0609020204030204" pitchFamily="49" charset="0"/>
              </a:rPr>
              <a:t>lmer</a:t>
            </a:r>
            <a:r>
              <a:rPr lang="en-GB" sz="2400" dirty="0">
                <a:latin typeface="Consolas" panose="020B0609020204030204" pitchFamily="49" charset="0"/>
              </a:rPr>
              <a:t>(data=</a:t>
            </a:r>
            <a:r>
              <a:rPr lang="en-GB" sz="2400" dirty="0" err="1">
                <a:latin typeface="Consolas" panose="020B0609020204030204" pitchFamily="49" charset="0"/>
              </a:rPr>
              <a:t>dat</a:t>
            </a:r>
            <a:r>
              <a:rPr lang="en-GB" sz="2400" dirty="0">
                <a:latin typeface="Consolas" panose="020B0609020204030204" pitchFamily="49" charset="0"/>
              </a:rPr>
              <a:t> , </a:t>
            </a:r>
            <a:r>
              <a:rPr lang="en-GB" sz="2400" dirty="0">
                <a:solidFill>
                  <a:schemeClr val="accent6">
                    <a:lumMod val="75000"/>
                  </a:schemeClr>
                </a:solidFill>
                <a:latin typeface="Consolas" panose="020B0609020204030204" pitchFamily="49" charset="0"/>
              </a:rPr>
              <a:t>height</a:t>
            </a:r>
            <a:r>
              <a:rPr lang="en-GB" sz="2400" dirty="0">
                <a:latin typeface="Consolas" panose="020B0609020204030204" pitchFamily="49" charset="0"/>
              </a:rPr>
              <a:t> ~ </a:t>
            </a:r>
            <a:r>
              <a:rPr lang="en-GB" sz="2400" dirty="0">
                <a:solidFill>
                  <a:schemeClr val="accent1"/>
                </a:solidFill>
                <a:latin typeface="Consolas" panose="020B0609020204030204" pitchFamily="49" charset="0"/>
              </a:rPr>
              <a:t>treatment</a:t>
            </a:r>
            <a:r>
              <a:rPr lang="en-GB" sz="2400" dirty="0">
                <a:latin typeface="Consolas" panose="020B0609020204030204" pitchFamily="49" charset="0"/>
              </a:rPr>
              <a:t> + </a:t>
            </a:r>
            <a:r>
              <a:rPr lang="en-GB" sz="2400" dirty="0">
                <a:solidFill>
                  <a:schemeClr val="accent2">
                    <a:lumMod val="75000"/>
                  </a:schemeClr>
                </a:solidFill>
                <a:latin typeface="Consolas" panose="020B0609020204030204" pitchFamily="49" charset="0"/>
              </a:rPr>
              <a:t>(1|block)</a:t>
            </a:r>
            <a:r>
              <a:rPr lang="en-GB" sz="2400" dirty="0">
                <a:latin typeface="Consolas" panose="020B0609020204030204" pitchFamily="49" charset="0"/>
              </a:rPr>
              <a:t>)</a:t>
            </a:r>
          </a:p>
          <a:p>
            <a:pPr marL="0" indent="0">
              <a:buNone/>
            </a:pPr>
            <a:endParaRPr lang="en-GB" sz="2400" dirty="0">
              <a:latin typeface="Consolas" panose="020B0609020204030204" pitchFamily="49" charset="0"/>
            </a:endParaRPr>
          </a:p>
          <a:p>
            <a:pPr marL="0" indent="0">
              <a:buNone/>
            </a:pPr>
            <a:r>
              <a:rPr lang="en-GB" sz="2400" dirty="0">
                <a:latin typeface="Consolas" panose="020B0609020204030204" pitchFamily="49" charset="0"/>
              </a:rPr>
              <a:t>summary(model3)</a:t>
            </a:r>
          </a:p>
          <a:p>
            <a:pPr marL="0" indent="0">
              <a:buNone/>
            </a:pPr>
            <a:endParaRPr lang="en-GB" sz="2400" dirty="0">
              <a:latin typeface="Consolas" panose="020B0609020204030204" pitchFamily="49" charset="0"/>
            </a:endParaRPr>
          </a:p>
          <a:p>
            <a:pPr marL="0" indent="0">
              <a:buNone/>
            </a:pPr>
            <a:r>
              <a:rPr lang="en-GB" sz="2200" dirty="0">
                <a:latin typeface="Consolas" panose="020B0609020204030204" pitchFamily="49" charset="0"/>
              </a:rPr>
              <a:t>Fixed effects:</a:t>
            </a:r>
          </a:p>
          <a:p>
            <a:pPr marL="0" indent="0">
              <a:buNone/>
            </a:pPr>
            <a:r>
              <a:rPr lang="en-GB" sz="2200" dirty="0">
                <a:latin typeface="Consolas" panose="020B0609020204030204" pitchFamily="49" charset="0"/>
              </a:rPr>
              <a:t>            Estimate Std. Error      </a:t>
            </a:r>
            <a:r>
              <a:rPr lang="en-GB" sz="2200" dirty="0" err="1">
                <a:latin typeface="Consolas" panose="020B0609020204030204" pitchFamily="49" charset="0"/>
              </a:rPr>
              <a:t>df</a:t>
            </a:r>
            <a:r>
              <a:rPr lang="en-GB" sz="2200" dirty="0">
                <a:latin typeface="Consolas" panose="020B0609020204030204" pitchFamily="49" charset="0"/>
              </a:rPr>
              <a:t> t value </a:t>
            </a:r>
            <a:r>
              <a:rPr lang="en-GB" sz="2200" dirty="0" err="1">
                <a:latin typeface="Consolas" panose="020B0609020204030204" pitchFamily="49" charset="0"/>
              </a:rPr>
              <a:t>Pr</a:t>
            </a:r>
            <a:r>
              <a:rPr lang="en-GB" sz="2200" dirty="0">
                <a:latin typeface="Consolas" panose="020B0609020204030204" pitchFamily="49" charset="0"/>
              </a:rPr>
              <a:t>(&gt;|t|)    </a:t>
            </a:r>
          </a:p>
          <a:p>
            <a:pPr marL="0" indent="0">
              <a:buNone/>
            </a:pPr>
            <a:r>
              <a:rPr lang="en-GB" sz="2200" dirty="0">
                <a:latin typeface="Consolas" panose="020B0609020204030204" pitchFamily="49" charset="0"/>
              </a:rPr>
              <a:t>(Intercept)   9.9937     0.4109 11.2652  24.323 4.31e-11 ***</a:t>
            </a:r>
          </a:p>
          <a:p>
            <a:pPr marL="0" indent="0">
              <a:buNone/>
            </a:pPr>
            <a:r>
              <a:rPr lang="en-GB" sz="2200" dirty="0" err="1">
                <a:latin typeface="Consolas" panose="020B0609020204030204" pitchFamily="49" charset="0"/>
              </a:rPr>
              <a:t>treatmentA</a:t>
            </a:r>
            <a:r>
              <a:rPr lang="en-GB" sz="2200" dirty="0">
                <a:latin typeface="Consolas" panose="020B0609020204030204" pitchFamily="49" charset="0"/>
              </a:rPr>
              <a:t>    </a:t>
            </a:r>
            <a:r>
              <a:rPr lang="en-GB" sz="2200" b="1" dirty="0">
                <a:latin typeface="Consolas" panose="020B0609020204030204" pitchFamily="49" charset="0"/>
              </a:rPr>
              <a:t>1.9003     0.3865 23.0000   4.917 5.74e-05 ***</a:t>
            </a:r>
          </a:p>
          <a:p>
            <a:pPr marL="0" indent="0">
              <a:buNone/>
            </a:pPr>
            <a:r>
              <a:rPr lang="en-GB" sz="2200" dirty="0">
                <a:latin typeface="Consolas" panose="020B0609020204030204" pitchFamily="49" charset="0"/>
              </a:rPr>
              <a:t>---</a:t>
            </a:r>
          </a:p>
          <a:p>
            <a:pPr marL="0" indent="0">
              <a:buNone/>
            </a:pPr>
            <a:r>
              <a:rPr lang="en-GB" sz="2200" dirty="0" err="1">
                <a:latin typeface="Consolas" panose="020B0609020204030204" pitchFamily="49" charset="0"/>
              </a:rPr>
              <a:t>Signif</a:t>
            </a:r>
            <a:r>
              <a:rPr lang="en-GB" sz="2200" dirty="0">
                <a:latin typeface="Consolas" panose="020B0609020204030204" pitchFamily="49" charset="0"/>
              </a:rPr>
              <a:t>. codes:  0 ‘***’ 0.001 ‘**’ 0.01 ‘*’ 0.05 ‘.’ 0.1 ‘ ’ 1</a:t>
            </a:r>
          </a:p>
          <a:p>
            <a:pPr marL="0" indent="0">
              <a:buNone/>
            </a:pPr>
            <a:endParaRPr lang="en-GB" sz="2200" dirty="0">
              <a:latin typeface="Consolas" panose="020B0609020204030204" pitchFamily="49" charset="0"/>
            </a:endParaRPr>
          </a:p>
          <a:p>
            <a:pPr marL="0" indent="0">
              <a:buNone/>
            </a:pPr>
            <a:endParaRPr lang="en-GB" sz="2400" dirty="0">
              <a:latin typeface="Consolas" panose="020B0609020204030204" pitchFamily="49" charset="0"/>
            </a:endParaRPr>
          </a:p>
        </p:txBody>
      </p:sp>
    </p:spTree>
    <p:extLst>
      <p:ext uri="{BB962C8B-B14F-4D97-AF65-F5344CB8AC3E}">
        <p14:creationId xmlns:p14="http://schemas.microsoft.com/office/powerpoint/2010/main" val="13609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37F5-8B36-A411-99DD-92C294F9F019}"/>
              </a:ext>
            </a:extLst>
          </p:cNvPr>
          <p:cNvSpPr>
            <a:spLocks noGrp="1"/>
          </p:cNvSpPr>
          <p:nvPr>
            <p:ph type="title"/>
          </p:nvPr>
        </p:nvSpPr>
        <p:spPr/>
        <p:txBody>
          <a:bodyPr/>
          <a:lstStyle/>
          <a:p>
            <a:r>
              <a:rPr lang="en-GB"/>
              <a:t>Getting a useful estimate</a:t>
            </a:r>
          </a:p>
        </p:txBody>
      </p:sp>
      <p:sp>
        <p:nvSpPr>
          <p:cNvPr id="13" name="Content Placeholder 12">
            <a:extLst>
              <a:ext uri="{FF2B5EF4-FFF2-40B4-BE49-F238E27FC236}">
                <a16:creationId xmlns:a16="http://schemas.microsoft.com/office/drawing/2014/main" id="{A59A883F-F2CD-31EF-D405-2CCE4C160345}"/>
              </a:ext>
            </a:extLst>
          </p:cNvPr>
          <p:cNvSpPr>
            <a:spLocks noGrp="1"/>
          </p:cNvSpPr>
          <p:nvPr>
            <p:ph idx="1"/>
          </p:nvPr>
        </p:nvSpPr>
        <p:spPr/>
        <p:txBody>
          <a:bodyPr>
            <a:normAutofit/>
          </a:bodyPr>
          <a:lstStyle/>
          <a:p>
            <a:pPr marL="0" indent="0">
              <a:buNone/>
            </a:pPr>
            <a:r>
              <a:rPr lang="en-GB" sz="2400" dirty="0"/>
              <a:t>A (probably) more useful output..</a:t>
            </a:r>
          </a:p>
          <a:p>
            <a:pPr marL="0" indent="0">
              <a:buNone/>
            </a:pPr>
            <a:endParaRPr lang="en-GB" sz="2400" dirty="0"/>
          </a:p>
          <a:p>
            <a:pPr marL="0" indent="0">
              <a:buNone/>
            </a:pPr>
            <a:r>
              <a:rPr lang="en-GB" sz="2400" dirty="0" err="1">
                <a:latin typeface="Consolas" panose="020B0609020204030204" pitchFamily="49" charset="0"/>
              </a:rPr>
              <a:t>gtsummary</a:t>
            </a:r>
            <a:r>
              <a:rPr lang="en-GB" sz="2400" dirty="0">
                <a:latin typeface="Consolas" panose="020B0609020204030204" pitchFamily="49" charset="0"/>
              </a:rPr>
              <a:t>::</a:t>
            </a:r>
            <a:r>
              <a:rPr lang="en-GB" sz="2400" dirty="0" err="1">
                <a:latin typeface="Consolas" panose="020B0609020204030204" pitchFamily="49" charset="0"/>
              </a:rPr>
              <a:t>tbl_regression</a:t>
            </a:r>
            <a:r>
              <a:rPr lang="en-GB" sz="2400" dirty="0">
                <a:latin typeface="Consolas" panose="020B0609020204030204" pitchFamily="49" charset="0"/>
              </a:rPr>
              <a:t>(model3)</a:t>
            </a:r>
          </a:p>
        </p:txBody>
      </p:sp>
      <p:graphicFrame>
        <p:nvGraphicFramePr>
          <p:cNvPr id="14" name="Table 13">
            <a:extLst>
              <a:ext uri="{FF2B5EF4-FFF2-40B4-BE49-F238E27FC236}">
                <a16:creationId xmlns:a16="http://schemas.microsoft.com/office/drawing/2014/main" id="{588042C1-C805-5F32-DCFF-1A4653D6F271}"/>
              </a:ext>
            </a:extLst>
          </p:cNvPr>
          <p:cNvGraphicFramePr>
            <a:graphicFrameLocks noGrp="1"/>
          </p:cNvGraphicFramePr>
          <p:nvPr>
            <p:extLst>
              <p:ext uri="{D42A27DB-BD31-4B8C-83A1-F6EECF244321}">
                <p14:modId xmlns:p14="http://schemas.microsoft.com/office/powerpoint/2010/main" val="677449504"/>
              </p:ext>
            </p:extLst>
          </p:nvPr>
        </p:nvGraphicFramePr>
        <p:xfrm>
          <a:off x="4760583" y="3782132"/>
          <a:ext cx="5660136" cy="2009775"/>
        </p:xfrm>
        <a:graphic>
          <a:graphicData uri="http://schemas.openxmlformats.org/drawingml/2006/table">
            <a:tbl>
              <a:tblPr firstRow="1" firstCol="1">
                <a:tableStyleId>{69C7853C-536D-4A76-A0AE-DD22124D55A5}</a:tableStyleId>
              </a:tblPr>
              <a:tblGrid>
                <a:gridCol w="1415034">
                  <a:extLst>
                    <a:ext uri="{9D8B030D-6E8A-4147-A177-3AD203B41FA5}">
                      <a16:colId xmlns:a16="http://schemas.microsoft.com/office/drawing/2014/main" val="1782729798"/>
                    </a:ext>
                  </a:extLst>
                </a:gridCol>
                <a:gridCol w="1415034">
                  <a:extLst>
                    <a:ext uri="{9D8B030D-6E8A-4147-A177-3AD203B41FA5}">
                      <a16:colId xmlns:a16="http://schemas.microsoft.com/office/drawing/2014/main" val="3349806988"/>
                    </a:ext>
                  </a:extLst>
                </a:gridCol>
                <a:gridCol w="1415034">
                  <a:extLst>
                    <a:ext uri="{9D8B030D-6E8A-4147-A177-3AD203B41FA5}">
                      <a16:colId xmlns:a16="http://schemas.microsoft.com/office/drawing/2014/main" val="2234379259"/>
                    </a:ext>
                  </a:extLst>
                </a:gridCol>
                <a:gridCol w="1415034">
                  <a:extLst>
                    <a:ext uri="{9D8B030D-6E8A-4147-A177-3AD203B41FA5}">
                      <a16:colId xmlns:a16="http://schemas.microsoft.com/office/drawing/2014/main" val="4034646194"/>
                    </a:ext>
                  </a:extLst>
                </a:gridCol>
              </a:tblGrid>
              <a:tr h="0">
                <a:tc>
                  <a:txBody>
                    <a:bodyPr/>
                    <a:lstStyle/>
                    <a:p>
                      <a:pPr algn="l" fontAlgn="b"/>
                      <a:r>
                        <a:rPr lang="en-GB" b="1">
                          <a:solidFill>
                            <a:srgbClr val="333333"/>
                          </a:solidFill>
                          <a:effectLst/>
                        </a:rPr>
                        <a:t>Characteristic</a:t>
                      </a:r>
                      <a:endParaRPr lang="en-GB" b="0">
                        <a:solidFill>
                          <a:srgbClr val="333333"/>
                        </a:solidFill>
                        <a:effectLst/>
                      </a:endParaRPr>
                    </a:p>
                  </a:txBody>
                  <a:tcPr marL="47625" marR="47625" marT="47625" marB="57150" anchor="b"/>
                </a:tc>
                <a:tc>
                  <a:txBody>
                    <a:bodyPr/>
                    <a:lstStyle/>
                    <a:p>
                      <a:pPr algn="ctr" fontAlgn="b"/>
                      <a:r>
                        <a:rPr lang="en-GB" b="1">
                          <a:solidFill>
                            <a:srgbClr val="333333"/>
                          </a:solidFill>
                          <a:effectLst/>
                        </a:rPr>
                        <a:t>Beta</a:t>
                      </a:r>
                      <a:endParaRPr lang="en-GB" b="0">
                        <a:solidFill>
                          <a:srgbClr val="333333"/>
                        </a:solidFill>
                        <a:effectLst/>
                      </a:endParaRPr>
                    </a:p>
                  </a:txBody>
                  <a:tcPr marL="47625" marR="47625" marT="47625" marB="57150" anchor="b"/>
                </a:tc>
                <a:tc>
                  <a:txBody>
                    <a:bodyPr/>
                    <a:lstStyle/>
                    <a:p>
                      <a:pPr algn="ctr" fontAlgn="b"/>
                      <a:r>
                        <a:rPr lang="en-GB" b="1">
                          <a:solidFill>
                            <a:srgbClr val="333333"/>
                          </a:solidFill>
                          <a:effectLst/>
                        </a:rPr>
                        <a:t>95% CI</a:t>
                      </a:r>
                      <a:r>
                        <a:rPr lang="en-GB" b="0" baseline="30000">
                          <a:solidFill>
                            <a:srgbClr val="333333"/>
                          </a:solidFill>
                          <a:effectLst/>
                        </a:rPr>
                        <a:t>1</a:t>
                      </a:r>
                      <a:endParaRPr lang="en-GB" b="0">
                        <a:solidFill>
                          <a:srgbClr val="333333"/>
                        </a:solidFill>
                        <a:effectLst/>
                      </a:endParaRPr>
                    </a:p>
                  </a:txBody>
                  <a:tcPr marL="47625" marR="47625" marT="47625" marB="57150" anchor="b"/>
                </a:tc>
                <a:tc>
                  <a:txBody>
                    <a:bodyPr/>
                    <a:lstStyle/>
                    <a:p>
                      <a:pPr algn="ctr" fontAlgn="b"/>
                      <a:r>
                        <a:rPr lang="en-GB" b="1">
                          <a:solidFill>
                            <a:srgbClr val="333333"/>
                          </a:solidFill>
                          <a:effectLst/>
                        </a:rPr>
                        <a:t>p-value</a:t>
                      </a:r>
                      <a:endParaRPr lang="en-GB" b="0">
                        <a:solidFill>
                          <a:srgbClr val="333333"/>
                        </a:solidFill>
                        <a:effectLst/>
                      </a:endParaRPr>
                    </a:p>
                  </a:txBody>
                  <a:tcPr marL="47625" marR="47625" marT="47625" marB="57150" anchor="b"/>
                </a:tc>
                <a:extLst>
                  <a:ext uri="{0D108BD9-81ED-4DB2-BD59-A6C34878D82A}">
                    <a16:rowId xmlns:a16="http://schemas.microsoft.com/office/drawing/2014/main" val="1672766919"/>
                  </a:ext>
                </a:extLst>
              </a:tr>
              <a:tr h="0">
                <a:tc>
                  <a:txBody>
                    <a:bodyPr/>
                    <a:lstStyle/>
                    <a:p>
                      <a:pPr algn="l" fontAlgn="ctr"/>
                      <a:r>
                        <a:rPr lang="en-GB">
                          <a:effectLst/>
                        </a:rPr>
                        <a:t>Treatment</a:t>
                      </a:r>
                    </a:p>
                  </a:txBody>
                  <a:tcPr marL="47625" marR="47625" marT="76200" marB="76200" anchor="ctr"/>
                </a:tc>
                <a:tc>
                  <a:txBody>
                    <a:bodyPr/>
                    <a:lstStyle/>
                    <a:p>
                      <a:pPr algn="ctr" fontAlgn="ctr"/>
                      <a:endParaRPr lang="en-GB">
                        <a:effectLst/>
                      </a:endParaRPr>
                    </a:p>
                  </a:txBody>
                  <a:tcPr marL="47625" marR="47625" marT="76200" marB="76200" anchor="ctr"/>
                </a:tc>
                <a:tc>
                  <a:txBody>
                    <a:bodyPr/>
                    <a:lstStyle/>
                    <a:p>
                      <a:pPr algn="ctr" fontAlgn="ctr"/>
                      <a:endParaRPr lang="en-GB">
                        <a:effectLst/>
                      </a:endParaRPr>
                    </a:p>
                  </a:txBody>
                  <a:tcPr marL="47625" marR="47625" marT="76200" marB="76200" anchor="ctr"/>
                </a:tc>
                <a:tc>
                  <a:txBody>
                    <a:bodyPr/>
                    <a:lstStyle/>
                    <a:p>
                      <a:pPr algn="ctr" fontAlgn="ctr"/>
                      <a:endParaRPr lang="en-GB">
                        <a:effectLst/>
                      </a:endParaRPr>
                    </a:p>
                  </a:txBody>
                  <a:tcPr marL="47625" marR="47625" marT="76200" marB="76200" anchor="ctr"/>
                </a:tc>
                <a:extLst>
                  <a:ext uri="{0D108BD9-81ED-4DB2-BD59-A6C34878D82A}">
                    <a16:rowId xmlns:a16="http://schemas.microsoft.com/office/drawing/2014/main" val="3771917255"/>
                  </a:ext>
                </a:extLst>
              </a:tr>
              <a:tr h="0">
                <a:tc>
                  <a:txBody>
                    <a:bodyPr/>
                    <a:lstStyle/>
                    <a:p>
                      <a:pPr algn="l" fontAlgn="ctr"/>
                      <a:r>
                        <a:rPr lang="en-GB">
                          <a:effectLst/>
                        </a:rPr>
                        <a:t>    B</a:t>
                      </a:r>
                    </a:p>
                  </a:txBody>
                  <a:tcPr marL="47625" marR="47625" marT="76200" marB="76200" anchor="ctr"/>
                </a:tc>
                <a:tc>
                  <a:txBody>
                    <a:bodyPr/>
                    <a:lstStyle/>
                    <a:p>
                      <a:pPr algn="ctr" fontAlgn="ctr"/>
                      <a:r>
                        <a:rPr lang="en-GB">
                          <a:effectLst/>
                        </a:rPr>
                        <a:t>—</a:t>
                      </a:r>
                    </a:p>
                  </a:txBody>
                  <a:tcPr marL="47625" marR="47625" marT="76200" marB="76200" anchor="ctr"/>
                </a:tc>
                <a:tc>
                  <a:txBody>
                    <a:bodyPr/>
                    <a:lstStyle/>
                    <a:p>
                      <a:pPr algn="ctr" fontAlgn="ctr"/>
                      <a:r>
                        <a:rPr lang="en-GB">
                          <a:effectLst/>
                        </a:rPr>
                        <a:t>—</a:t>
                      </a:r>
                    </a:p>
                  </a:txBody>
                  <a:tcPr marL="47625" marR="47625" marT="76200" marB="76200" anchor="ctr"/>
                </a:tc>
                <a:tc>
                  <a:txBody>
                    <a:bodyPr/>
                    <a:lstStyle/>
                    <a:p>
                      <a:pPr algn="ctr" fontAlgn="ctr"/>
                      <a:endParaRPr lang="en-GB">
                        <a:effectLst/>
                      </a:endParaRPr>
                    </a:p>
                  </a:txBody>
                  <a:tcPr marL="47625" marR="47625" marT="76200" marB="76200" anchor="ctr"/>
                </a:tc>
                <a:extLst>
                  <a:ext uri="{0D108BD9-81ED-4DB2-BD59-A6C34878D82A}">
                    <a16:rowId xmlns:a16="http://schemas.microsoft.com/office/drawing/2014/main" val="2108165855"/>
                  </a:ext>
                </a:extLst>
              </a:tr>
              <a:tr h="0">
                <a:tc>
                  <a:txBody>
                    <a:bodyPr/>
                    <a:lstStyle/>
                    <a:p>
                      <a:pPr algn="l" fontAlgn="ctr"/>
                      <a:r>
                        <a:rPr lang="en-GB">
                          <a:effectLst/>
                        </a:rPr>
                        <a:t>    A</a:t>
                      </a:r>
                    </a:p>
                  </a:txBody>
                  <a:tcPr marL="47625" marR="47625" marT="76200" marB="76200" anchor="ctr"/>
                </a:tc>
                <a:tc>
                  <a:txBody>
                    <a:bodyPr/>
                    <a:lstStyle/>
                    <a:p>
                      <a:pPr algn="ctr" fontAlgn="ctr"/>
                      <a:r>
                        <a:rPr lang="en-GB">
                          <a:effectLst/>
                        </a:rPr>
                        <a:t>1.9</a:t>
                      </a:r>
                    </a:p>
                  </a:txBody>
                  <a:tcPr marL="47625" marR="47625" marT="76200" marB="76200" anchor="ctr"/>
                </a:tc>
                <a:tc>
                  <a:txBody>
                    <a:bodyPr/>
                    <a:lstStyle/>
                    <a:p>
                      <a:pPr algn="ctr" fontAlgn="ctr"/>
                      <a:r>
                        <a:rPr lang="en-GB">
                          <a:effectLst/>
                        </a:rPr>
                        <a:t>1.1, 2.7</a:t>
                      </a:r>
                    </a:p>
                  </a:txBody>
                  <a:tcPr marL="47625" marR="47625" marT="76200" marB="76200" anchor="ctr"/>
                </a:tc>
                <a:tc>
                  <a:txBody>
                    <a:bodyPr/>
                    <a:lstStyle/>
                    <a:p>
                      <a:pPr algn="ctr" fontAlgn="ctr"/>
                      <a:r>
                        <a:rPr lang="en-GB">
                          <a:effectLst/>
                        </a:rPr>
                        <a:t>&lt;0.001</a:t>
                      </a:r>
                    </a:p>
                  </a:txBody>
                  <a:tcPr marL="47625" marR="47625" marT="76200" marB="76200" anchor="ctr"/>
                </a:tc>
                <a:extLst>
                  <a:ext uri="{0D108BD9-81ED-4DB2-BD59-A6C34878D82A}">
                    <a16:rowId xmlns:a16="http://schemas.microsoft.com/office/drawing/2014/main" val="27904457"/>
                  </a:ext>
                </a:extLst>
              </a:tr>
              <a:tr h="0">
                <a:tc gridSpan="4">
                  <a:txBody>
                    <a:bodyPr/>
                    <a:lstStyle/>
                    <a:p>
                      <a:r>
                        <a:rPr lang="en-GB" b="0" baseline="30000" dirty="0">
                          <a:effectLst/>
                        </a:rPr>
                        <a:t>1</a:t>
                      </a:r>
                      <a:r>
                        <a:rPr lang="en-GB" dirty="0">
                          <a:effectLst/>
                        </a:rPr>
                        <a:t> CI = Confidence Interval</a:t>
                      </a:r>
                    </a:p>
                  </a:txBody>
                  <a:tcPr marL="47625" marR="47625" marT="38100" marB="38100" anchor="ct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965106806"/>
                  </a:ext>
                </a:extLst>
              </a:tr>
            </a:tbl>
          </a:graphicData>
        </a:graphic>
      </p:graphicFrame>
      <p:pic>
        <p:nvPicPr>
          <p:cNvPr id="3" name="Picture 2">
            <a:extLst>
              <a:ext uri="{FF2B5EF4-FFF2-40B4-BE49-F238E27FC236}">
                <a16:creationId xmlns:a16="http://schemas.microsoft.com/office/drawing/2014/main" id="{7E3EBCFC-E2D6-E79E-A246-4A0B8AC133BF}"/>
              </a:ext>
            </a:extLst>
          </p:cNvPr>
          <p:cNvPicPr>
            <a:picLocks noChangeAspect="1"/>
          </p:cNvPicPr>
          <p:nvPr/>
        </p:nvPicPr>
        <p:blipFill>
          <a:blip r:embed="rId2"/>
          <a:stretch>
            <a:fillRect/>
          </a:stretch>
        </p:blipFill>
        <p:spPr>
          <a:xfrm>
            <a:off x="8364353" y="681037"/>
            <a:ext cx="2421137" cy="2870685"/>
          </a:xfrm>
          <a:prstGeom prst="rect">
            <a:avLst/>
          </a:prstGeom>
        </p:spPr>
      </p:pic>
    </p:spTree>
    <p:extLst>
      <p:ext uri="{BB962C8B-B14F-4D97-AF65-F5344CB8AC3E}">
        <p14:creationId xmlns:p14="http://schemas.microsoft.com/office/powerpoint/2010/main" val="3986771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0DE1-BA1E-6BE2-6FE5-CDA0FCA2217D}"/>
              </a:ext>
            </a:extLst>
          </p:cNvPr>
          <p:cNvSpPr>
            <a:spLocks noGrp="1"/>
          </p:cNvSpPr>
          <p:nvPr>
            <p:ph type="title"/>
          </p:nvPr>
        </p:nvSpPr>
        <p:spPr/>
        <p:txBody>
          <a:bodyPr/>
          <a:lstStyle/>
          <a:p>
            <a:r>
              <a:rPr lang="en-GB"/>
              <a:t>ANOVA table</a:t>
            </a:r>
          </a:p>
        </p:txBody>
      </p:sp>
      <p:sp>
        <p:nvSpPr>
          <p:cNvPr id="3" name="Content Placeholder 2">
            <a:extLst>
              <a:ext uri="{FF2B5EF4-FFF2-40B4-BE49-F238E27FC236}">
                <a16:creationId xmlns:a16="http://schemas.microsoft.com/office/drawing/2014/main" id="{6A96EB55-29ED-B882-B375-84C7C8A78521}"/>
              </a:ext>
            </a:extLst>
          </p:cNvPr>
          <p:cNvSpPr>
            <a:spLocks noGrp="1"/>
          </p:cNvSpPr>
          <p:nvPr>
            <p:ph idx="1"/>
          </p:nvPr>
        </p:nvSpPr>
        <p:spPr>
          <a:xfrm>
            <a:off x="838200" y="1984247"/>
            <a:ext cx="10515600" cy="4192715"/>
          </a:xfrm>
        </p:spPr>
        <p:txBody>
          <a:bodyPr/>
          <a:lstStyle/>
          <a:p>
            <a:pPr marL="0" indent="0">
              <a:buNone/>
            </a:pPr>
            <a:r>
              <a:rPr lang="en-GB"/>
              <a:t>If you want an analysis of variance table..</a:t>
            </a:r>
          </a:p>
          <a:p>
            <a:pPr marL="0" indent="0">
              <a:buNone/>
            </a:pPr>
            <a:endParaRPr lang="en-GB">
              <a:latin typeface="Consolas" panose="020B0609020204030204" pitchFamily="49" charset="0"/>
            </a:endParaRPr>
          </a:p>
          <a:p>
            <a:pPr marL="0" indent="0">
              <a:buNone/>
            </a:pPr>
            <a:r>
              <a:rPr lang="en-GB" err="1">
                <a:latin typeface="Consolas" panose="020B0609020204030204" pitchFamily="49" charset="0"/>
              </a:rPr>
              <a:t>anova</a:t>
            </a:r>
            <a:r>
              <a:rPr lang="en-GB">
                <a:latin typeface="Consolas" panose="020B0609020204030204" pitchFamily="49" charset="0"/>
              </a:rPr>
              <a:t>(model3)</a:t>
            </a:r>
          </a:p>
        </p:txBody>
      </p:sp>
      <p:sp>
        <p:nvSpPr>
          <p:cNvPr id="6" name="TextBox 5">
            <a:extLst>
              <a:ext uri="{FF2B5EF4-FFF2-40B4-BE49-F238E27FC236}">
                <a16:creationId xmlns:a16="http://schemas.microsoft.com/office/drawing/2014/main" id="{588268DA-D7A3-5AAA-9D5E-FF4C43772135}"/>
              </a:ext>
            </a:extLst>
          </p:cNvPr>
          <p:cNvSpPr txBox="1"/>
          <p:nvPr/>
        </p:nvSpPr>
        <p:spPr>
          <a:xfrm>
            <a:off x="838200" y="3758845"/>
            <a:ext cx="8657082" cy="2031325"/>
          </a:xfrm>
          <a:prstGeom prst="rect">
            <a:avLst/>
          </a:prstGeom>
          <a:noFill/>
        </p:spPr>
        <p:txBody>
          <a:bodyPr wrap="square">
            <a:spAutoFit/>
          </a:bodyPr>
          <a:lstStyle/>
          <a:p>
            <a:endParaRPr lang="en-GB">
              <a:latin typeface="Consolas" panose="020B0609020204030204" pitchFamily="49" charset="0"/>
            </a:endParaRPr>
          </a:p>
          <a:p>
            <a:r>
              <a:rPr lang="en-GB">
                <a:latin typeface="Consolas" panose="020B0609020204030204" pitchFamily="49" charset="0"/>
              </a:rPr>
              <a:t>Type III Analysis of Variance Table with Satterthwaite's method</a:t>
            </a:r>
          </a:p>
          <a:p>
            <a:endParaRPr lang="en-GB">
              <a:latin typeface="Consolas" panose="020B0609020204030204" pitchFamily="49" charset="0"/>
            </a:endParaRPr>
          </a:p>
          <a:p>
            <a:r>
              <a:rPr lang="en-GB">
                <a:latin typeface="Consolas" panose="020B0609020204030204" pitchFamily="49" charset="0"/>
              </a:rPr>
              <a:t>          Sum </a:t>
            </a:r>
            <a:r>
              <a:rPr lang="en-GB" err="1">
                <a:latin typeface="Consolas" panose="020B0609020204030204" pitchFamily="49" charset="0"/>
              </a:rPr>
              <a:t>Sq</a:t>
            </a:r>
            <a:r>
              <a:rPr lang="en-GB">
                <a:latin typeface="Consolas" panose="020B0609020204030204" pitchFamily="49" charset="0"/>
              </a:rPr>
              <a:t> Mean </a:t>
            </a:r>
            <a:r>
              <a:rPr lang="en-GB" err="1">
                <a:latin typeface="Consolas" panose="020B0609020204030204" pitchFamily="49" charset="0"/>
              </a:rPr>
              <a:t>Sq</a:t>
            </a:r>
            <a:r>
              <a:rPr lang="en-GB">
                <a:latin typeface="Consolas" panose="020B0609020204030204" pitchFamily="49" charset="0"/>
              </a:rPr>
              <a:t> </a:t>
            </a:r>
            <a:r>
              <a:rPr lang="en-GB" err="1">
                <a:latin typeface="Consolas" panose="020B0609020204030204" pitchFamily="49" charset="0"/>
              </a:rPr>
              <a:t>NumDF</a:t>
            </a:r>
            <a:r>
              <a:rPr lang="en-GB">
                <a:latin typeface="Consolas" panose="020B0609020204030204" pitchFamily="49" charset="0"/>
              </a:rPr>
              <a:t> </a:t>
            </a:r>
            <a:r>
              <a:rPr lang="en-GB" err="1">
                <a:latin typeface="Consolas" panose="020B0609020204030204" pitchFamily="49" charset="0"/>
              </a:rPr>
              <a:t>DenDF</a:t>
            </a:r>
            <a:r>
              <a:rPr lang="en-GB">
                <a:latin typeface="Consolas" panose="020B0609020204030204" pitchFamily="49" charset="0"/>
              </a:rPr>
              <a:t> F value    </a:t>
            </a:r>
            <a:r>
              <a:rPr lang="en-GB" err="1">
                <a:latin typeface="Consolas" panose="020B0609020204030204" pitchFamily="49" charset="0"/>
              </a:rPr>
              <a:t>Pr</a:t>
            </a:r>
            <a:r>
              <a:rPr lang="en-GB">
                <a:latin typeface="Consolas" panose="020B0609020204030204" pitchFamily="49" charset="0"/>
              </a:rPr>
              <a:t>(&gt;F)    </a:t>
            </a:r>
          </a:p>
          <a:p>
            <a:r>
              <a:rPr lang="en-GB">
                <a:latin typeface="Consolas" panose="020B0609020204030204" pitchFamily="49" charset="0"/>
              </a:rPr>
              <a:t>treatment 28.888  28.888     1    23  24.173 5.737e-05 ***</a:t>
            </a:r>
          </a:p>
          <a:p>
            <a:r>
              <a:rPr lang="en-GB">
                <a:latin typeface="Consolas" panose="020B0609020204030204" pitchFamily="49" charset="0"/>
              </a:rPr>
              <a:t>---</a:t>
            </a:r>
          </a:p>
          <a:p>
            <a:r>
              <a:rPr lang="en-GB" err="1">
                <a:latin typeface="Consolas" panose="020B0609020204030204" pitchFamily="49" charset="0"/>
              </a:rPr>
              <a:t>Signif</a:t>
            </a:r>
            <a:r>
              <a:rPr lang="en-GB">
                <a:latin typeface="Consolas" panose="020B0609020204030204" pitchFamily="49" charset="0"/>
              </a:rPr>
              <a:t>. codes:  0 ‘***’ 0.001 ‘**’ 0.01 ‘*’ 0.05 ‘.’ 0.1 ‘ ’ 1</a:t>
            </a:r>
          </a:p>
        </p:txBody>
      </p:sp>
    </p:spTree>
    <p:extLst>
      <p:ext uri="{BB962C8B-B14F-4D97-AF65-F5344CB8AC3E}">
        <p14:creationId xmlns:p14="http://schemas.microsoft.com/office/powerpoint/2010/main" val="81484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207F-100E-5AA4-46FF-BA46E7D5FB31}"/>
              </a:ext>
            </a:extLst>
          </p:cNvPr>
          <p:cNvSpPr>
            <a:spLocks noGrp="1"/>
          </p:cNvSpPr>
          <p:nvPr>
            <p:ph type="title"/>
          </p:nvPr>
        </p:nvSpPr>
        <p:spPr>
          <a:xfrm>
            <a:off x="838200" y="365125"/>
            <a:ext cx="7126224" cy="1024763"/>
          </a:xfrm>
        </p:spPr>
        <p:style>
          <a:lnRef idx="2">
            <a:schemeClr val="accent1">
              <a:shade val="15000"/>
            </a:schemeClr>
          </a:lnRef>
          <a:fillRef idx="1">
            <a:schemeClr val="accent1"/>
          </a:fillRef>
          <a:effectRef idx="0">
            <a:schemeClr val="accent1"/>
          </a:effectRef>
          <a:fontRef idx="minor">
            <a:schemeClr val="lt1"/>
          </a:fontRef>
        </p:style>
        <p:txBody>
          <a:bodyPr/>
          <a:lstStyle/>
          <a:p>
            <a:r>
              <a:rPr lang="en-GB" dirty="0"/>
              <a:t>Checking the model validity</a:t>
            </a:r>
          </a:p>
        </p:txBody>
      </p:sp>
      <p:sp>
        <p:nvSpPr>
          <p:cNvPr id="3" name="Content Placeholder 2">
            <a:extLst>
              <a:ext uri="{FF2B5EF4-FFF2-40B4-BE49-F238E27FC236}">
                <a16:creationId xmlns:a16="http://schemas.microsoft.com/office/drawing/2014/main" id="{E2F71A27-326C-3CFC-6151-E3BDB4C97073}"/>
              </a:ext>
            </a:extLst>
          </p:cNvPr>
          <p:cNvSpPr>
            <a:spLocks noGrp="1"/>
          </p:cNvSpPr>
          <p:nvPr>
            <p:ph idx="1"/>
          </p:nvPr>
        </p:nvSpPr>
        <p:spPr/>
        <p:txBody>
          <a:bodyPr/>
          <a:lstStyle/>
          <a:p>
            <a:pPr marL="0" indent="0">
              <a:buNone/>
            </a:pPr>
            <a:r>
              <a:rPr lang="en-GB" dirty="0"/>
              <a:t>Assumptions made in the estimation?</a:t>
            </a:r>
          </a:p>
          <a:p>
            <a:endParaRPr lang="en-GB" dirty="0"/>
          </a:p>
          <a:p>
            <a:r>
              <a:rPr lang="en-GB" dirty="0"/>
              <a:t>Plant height ‘errors’ are </a:t>
            </a:r>
          </a:p>
          <a:p>
            <a:pPr lvl="1"/>
            <a:r>
              <a:rPr lang="en-GB" dirty="0"/>
              <a:t>Identically distributed</a:t>
            </a:r>
          </a:p>
          <a:p>
            <a:pPr lvl="1"/>
            <a:r>
              <a:rPr lang="en-GB" dirty="0"/>
              <a:t>Independent of each other</a:t>
            </a:r>
          </a:p>
          <a:p>
            <a:pPr lvl="1"/>
            <a:r>
              <a:rPr lang="en-GB" dirty="0"/>
              <a:t>Normally distributed</a:t>
            </a:r>
          </a:p>
          <a:p>
            <a:pPr lvl="1"/>
            <a:endParaRPr lang="en-GB" dirty="0"/>
          </a:p>
          <a:p>
            <a:r>
              <a:rPr lang="en-GB" dirty="0"/>
              <a:t>Are these assumptions OK?</a:t>
            </a:r>
          </a:p>
          <a:p>
            <a:r>
              <a:rPr lang="en-GB" dirty="0"/>
              <a:t>We should check by plotting the data and using diagnostic plots</a:t>
            </a:r>
          </a:p>
        </p:txBody>
      </p:sp>
      <p:pic>
        <p:nvPicPr>
          <p:cNvPr id="4" name="Picture 3">
            <a:extLst>
              <a:ext uri="{FF2B5EF4-FFF2-40B4-BE49-F238E27FC236}">
                <a16:creationId xmlns:a16="http://schemas.microsoft.com/office/drawing/2014/main" id="{3DC3DDCD-3DD5-0214-5A44-911B5A15CF59}"/>
              </a:ext>
            </a:extLst>
          </p:cNvPr>
          <p:cNvPicPr>
            <a:picLocks noChangeAspect="1"/>
          </p:cNvPicPr>
          <p:nvPr/>
        </p:nvPicPr>
        <p:blipFill>
          <a:blip r:embed="rId2"/>
          <a:stretch>
            <a:fillRect/>
          </a:stretch>
        </p:blipFill>
        <p:spPr>
          <a:xfrm>
            <a:off x="8157962" y="1233299"/>
            <a:ext cx="3116472" cy="3695127"/>
          </a:xfrm>
          <a:prstGeom prst="rect">
            <a:avLst/>
          </a:prstGeom>
        </p:spPr>
      </p:pic>
    </p:spTree>
    <p:extLst>
      <p:ext uri="{BB962C8B-B14F-4D97-AF65-F5344CB8AC3E}">
        <p14:creationId xmlns:p14="http://schemas.microsoft.com/office/powerpoint/2010/main" val="309326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79E9-1E86-A229-73E5-724A00A5375B}"/>
              </a:ext>
            </a:extLst>
          </p:cNvPr>
          <p:cNvSpPr>
            <a:spLocks noGrp="1"/>
          </p:cNvSpPr>
          <p:nvPr>
            <p:ph type="title"/>
          </p:nvPr>
        </p:nvSpPr>
        <p:spPr/>
        <p:txBody>
          <a:bodyPr/>
          <a:lstStyle/>
          <a:p>
            <a:r>
              <a:rPr lang="en-GB"/>
              <a:t>Diagnostic plots</a:t>
            </a:r>
          </a:p>
        </p:txBody>
      </p:sp>
      <p:sp>
        <p:nvSpPr>
          <p:cNvPr id="3" name="Content Placeholder 2">
            <a:extLst>
              <a:ext uri="{FF2B5EF4-FFF2-40B4-BE49-F238E27FC236}">
                <a16:creationId xmlns:a16="http://schemas.microsoft.com/office/drawing/2014/main" id="{2697C0D1-2269-4B89-CE84-35026B6D5C16}"/>
              </a:ext>
            </a:extLst>
          </p:cNvPr>
          <p:cNvSpPr>
            <a:spLocks noGrp="1"/>
          </p:cNvSpPr>
          <p:nvPr>
            <p:ph idx="1"/>
          </p:nvPr>
        </p:nvSpPr>
        <p:spPr>
          <a:xfrm>
            <a:off x="838200" y="1825625"/>
            <a:ext cx="5599176" cy="4351338"/>
          </a:xfrm>
        </p:spPr>
        <p:txBody>
          <a:bodyPr>
            <a:normAutofit/>
          </a:bodyPr>
          <a:lstStyle/>
          <a:p>
            <a:pPr marL="0" indent="0">
              <a:buNone/>
            </a:pPr>
            <a:r>
              <a:rPr lang="en-GB" sz="2400">
                <a:latin typeface="Consolas" panose="020B0609020204030204" pitchFamily="49" charset="0"/>
              </a:rPr>
              <a:t>performance::</a:t>
            </a:r>
            <a:r>
              <a:rPr lang="en-GB" sz="2400" err="1">
                <a:latin typeface="Consolas" panose="020B0609020204030204" pitchFamily="49" charset="0"/>
              </a:rPr>
              <a:t>check_model</a:t>
            </a:r>
            <a:r>
              <a:rPr lang="en-GB" sz="2400">
                <a:latin typeface="Consolas" panose="020B0609020204030204" pitchFamily="49" charset="0"/>
              </a:rPr>
              <a:t>(model3)</a:t>
            </a:r>
          </a:p>
          <a:p>
            <a:pPr marL="0" indent="0">
              <a:buNone/>
            </a:pPr>
            <a:endParaRPr lang="en-GB" sz="2400">
              <a:latin typeface="Consolas" panose="020B0609020204030204" pitchFamily="49" charset="0"/>
            </a:endParaRPr>
          </a:p>
          <a:p>
            <a:pPr marL="0" indent="0">
              <a:buNone/>
            </a:pPr>
            <a:r>
              <a:rPr lang="en-GB" sz="2400"/>
              <a:t>Checks of:</a:t>
            </a:r>
          </a:p>
          <a:p>
            <a:r>
              <a:rPr lang="en-GB" sz="2000"/>
              <a:t>Modelled data looks like real data</a:t>
            </a:r>
          </a:p>
          <a:p>
            <a:r>
              <a:rPr lang="en-GB" sz="2000"/>
              <a:t>Normality of plants variances</a:t>
            </a:r>
          </a:p>
          <a:p>
            <a:r>
              <a:rPr lang="en-GB" sz="2000"/>
              <a:t>Normality of block variances</a:t>
            </a:r>
          </a:p>
          <a:p>
            <a:r>
              <a:rPr lang="en-GB" sz="2000"/>
              <a:t>Effect of outliers</a:t>
            </a:r>
          </a:p>
          <a:p>
            <a:r>
              <a:rPr lang="en-GB" sz="2000"/>
              <a:t>Equal variance across predictor levels</a:t>
            </a:r>
          </a:p>
          <a:p>
            <a:endParaRPr lang="en-GB" sz="2000"/>
          </a:p>
          <a:p>
            <a:pPr marL="0" indent="0">
              <a:buNone/>
            </a:pPr>
            <a:r>
              <a:rPr lang="en-GB" sz="2000" b="1"/>
              <a:t>All looks fine!</a:t>
            </a:r>
          </a:p>
        </p:txBody>
      </p:sp>
      <p:pic>
        <p:nvPicPr>
          <p:cNvPr id="7" name="Picture 6">
            <a:extLst>
              <a:ext uri="{FF2B5EF4-FFF2-40B4-BE49-F238E27FC236}">
                <a16:creationId xmlns:a16="http://schemas.microsoft.com/office/drawing/2014/main" id="{C328D1F0-2780-FB47-45FE-C6E01ACBA14D}"/>
              </a:ext>
            </a:extLst>
          </p:cNvPr>
          <p:cNvPicPr>
            <a:picLocks noChangeAspect="1"/>
          </p:cNvPicPr>
          <p:nvPr/>
        </p:nvPicPr>
        <p:blipFill>
          <a:blip r:embed="rId2"/>
          <a:stretch>
            <a:fillRect/>
          </a:stretch>
        </p:blipFill>
        <p:spPr>
          <a:xfrm>
            <a:off x="6889436" y="1110488"/>
            <a:ext cx="4546660" cy="5382387"/>
          </a:xfrm>
          <a:prstGeom prst="rect">
            <a:avLst/>
          </a:prstGeom>
        </p:spPr>
      </p:pic>
    </p:spTree>
    <p:extLst>
      <p:ext uri="{BB962C8B-B14F-4D97-AF65-F5344CB8AC3E}">
        <p14:creationId xmlns:p14="http://schemas.microsoft.com/office/powerpoint/2010/main" val="1904546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D990-BBBB-85B0-469E-A9C4E92B4D36}"/>
              </a:ext>
            </a:extLst>
          </p:cNvPr>
          <p:cNvSpPr>
            <a:spLocks noGrp="1"/>
          </p:cNvSpPr>
          <p:nvPr>
            <p:ph type="title"/>
          </p:nvPr>
        </p:nvSpPr>
        <p:spPr/>
        <p:txBody>
          <a:bodyPr/>
          <a:lstStyle/>
          <a:p>
            <a:r>
              <a:rPr lang="en-GB" dirty="0"/>
              <a:t>Analysis texts</a:t>
            </a:r>
          </a:p>
        </p:txBody>
      </p:sp>
      <p:pic>
        <p:nvPicPr>
          <p:cNvPr id="15" name="Content Placeholder 14" descr="A blue and orange cover with a graph&#10;&#10;Description automatically generated">
            <a:extLst>
              <a:ext uri="{FF2B5EF4-FFF2-40B4-BE49-F238E27FC236}">
                <a16:creationId xmlns:a16="http://schemas.microsoft.com/office/drawing/2014/main" id="{FEDCE237-56B1-7AF6-A720-14D6F9FA66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879" y="1690688"/>
            <a:ext cx="3118798" cy="4070032"/>
          </a:xfrm>
        </p:spPr>
      </p:pic>
      <p:pic>
        <p:nvPicPr>
          <p:cNvPr id="6" name="Picture 5" descr="An orange cover with white text&#10;&#10;Description automatically generated">
            <a:extLst>
              <a:ext uri="{FF2B5EF4-FFF2-40B4-BE49-F238E27FC236}">
                <a16:creationId xmlns:a16="http://schemas.microsoft.com/office/drawing/2014/main" id="{90605042-214B-F72B-6705-115633DB9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504" y="1690688"/>
            <a:ext cx="3163824" cy="4119562"/>
          </a:xfrm>
          <a:prstGeom prst="rect">
            <a:avLst/>
          </a:prstGeom>
        </p:spPr>
      </p:pic>
      <p:pic>
        <p:nvPicPr>
          <p:cNvPr id="12" name="Picture 11" descr="A book cover with text and numbers&#10;&#10;Description automatically generated">
            <a:extLst>
              <a:ext uri="{FF2B5EF4-FFF2-40B4-BE49-F238E27FC236}">
                <a16:creationId xmlns:a16="http://schemas.microsoft.com/office/drawing/2014/main" id="{464033AF-0CD9-F068-EB79-16ACB4D73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1155" y="1690688"/>
            <a:ext cx="2867215" cy="4119562"/>
          </a:xfrm>
          <a:prstGeom prst="rect">
            <a:avLst/>
          </a:prstGeom>
        </p:spPr>
      </p:pic>
    </p:spTree>
    <p:extLst>
      <p:ext uri="{BB962C8B-B14F-4D97-AF65-F5344CB8AC3E}">
        <p14:creationId xmlns:p14="http://schemas.microsoft.com/office/powerpoint/2010/main" val="608188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65BD-DDB2-2CFF-E516-F60C53A109D2}"/>
              </a:ext>
            </a:extLst>
          </p:cNvPr>
          <p:cNvSpPr>
            <a:spLocks noGrp="1"/>
          </p:cNvSpPr>
          <p:nvPr>
            <p:ph type="title"/>
          </p:nvPr>
        </p:nvSpPr>
        <p:spPr/>
        <p:txBody>
          <a:bodyPr/>
          <a:lstStyle/>
          <a:p>
            <a:r>
              <a:rPr lang="en-GB" dirty="0"/>
              <a:t>What if we ignored the design?</a:t>
            </a:r>
          </a:p>
        </p:txBody>
      </p:sp>
      <p:sp>
        <p:nvSpPr>
          <p:cNvPr id="3" name="Content Placeholder 2">
            <a:extLst>
              <a:ext uri="{FF2B5EF4-FFF2-40B4-BE49-F238E27FC236}">
                <a16:creationId xmlns:a16="http://schemas.microsoft.com/office/drawing/2014/main" id="{59AB4340-7D00-8EC4-E7F0-463402D819AA}"/>
              </a:ext>
            </a:extLst>
          </p:cNvPr>
          <p:cNvSpPr>
            <a:spLocks noGrp="1"/>
          </p:cNvSpPr>
          <p:nvPr>
            <p:ph idx="1"/>
          </p:nvPr>
        </p:nvSpPr>
        <p:spPr>
          <a:xfrm>
            <a:off x="838200" y="1809549"/>
            <a:ext cx="10515600" cy="4367414"/>
          </a:xfrm>
        </p:spPr>
        <p:txBody>
          <a:bodyPr>
            <a:normAutofit/>
          </a:bodyPr>
          <a:lstStyle/>
          <a:p>
            <a:r>
              <a:rPr lang="en-GB" sz="2400" dirty="0"/>
              <a:t>We could just have run a t-test between the treated and untreated</a:t>
            </a:r>
          </a:p>
          <a:p>
            <a:r>
              <a:rPr lang="en-GB" sz="2400" dirty="0"/>
              <a:t>How would the answer differ?</a:t>
            </a:r>
          </a:p>
          <a:p>
            <a:r>
              <a:rPr lang="en-GB" sz="2400" dirty="0"/>
              <a:t>More precision if we analyse properly!</a:t>
            </a:r>
          </a:p>
          <a:p>
            <a:r>
              <a:rPr lang="en-GB" sz="2400" dirty="0"/>
              <a:t>(We can also get biased results by ignoring design, so don’t!)</a:t>
            </a:r>
          </a:p>
          <a:p>
            <a:r>
              <a:rPr lang="en-GB" sz="2400" i="1" dirty="0"/>
              <a:t>“Analyse as you randomise” – DESIGN MATTERS!</a:t>
            </a:r>
          </a:p>
          <a:p>
            <a:endParaRPr lang="en-GB" sz="2400" dirty="0"/>
          </a:p>
          <a:p>
            <a:endParaRPr lang="en-GB" sz="2400" dirty="0"/>
          </a:p>
        </p:txBody>
      </p:sp>
      <p:pic>
        <p:nvPicPr>
          <p:cNvPr id="5" name="Picture 4">
            <a:extLst>
              <a:ext uri="{FF2B5EF4-FFF2-40B4-BE49-F238E27FC236}">
                <a16:creationId xmlns:a16="http://schemas.microsoft.com/office/drawing/2014/main" id="{D0B57E16-1065-8549-5B38-28E82C8BD628}"/>
              </a:ext>
            </a:extLst>
          </p:cNvPr>
          <p:cNvPicPr>
            <a:picLocks noChangeAspect="1"/>
          </p:cNvPicPr>
          <p:nvPr/>
        </p:nvPicPr>
        <p:blipFill>
          <a:blip r:embed="rId2"/>
          <a:stretch>
            <a:fillRect/>
          </a:stretch>
        </p:blipFill>
        <p:spPr>
          <a:xfrm>
            <a:off x="747713" y="4237138"/>
            <a:ext cx="5348287" cy="2155162"/>
          </a:xfrm>
          <a:prstGeom prst="rect">
            <a:avLst/>
          </a:prstGeom>
        </p:spPr>
      </p:pic>
      <p:graphicFrame>
        <p:nvGraphicFramePr>
          <p:cNvPr id="6" name="Table 5">
            <a:extLst>
              <a:ext uri="{FF2B5EF4-FFF2-40B4-BE49-F238E27FC236}">
                <a16:creationId xmlns:a16="http://schemas.microsoft.com/office/drawing/2014/main" id="{72C7E2B8-9334-52FA-6039-68A8AACE6456}"/>
              </a:ext>
            </a:extLst>
          </p:cNvPr>
          <p:cNvGraphicFramePr>
            <a:graphicFrameLocks noGrp="1"/>
          </p:cNvGraphicFramePr>
          <p:nvPr>
            <p:extLst>
              <p:ext uri="{D42A27DB-BD31-4B8C-83A1-F6EECF244321}">
                <p14:modId xmlns:p14="http://schemas.microsoft.com/office/powerpoint/2010/main" val="1563906172"/>
              </p:ext>
            </p:extLst>
          </p:nvPr>
        </p:nvGraphicFramePr>
        <p:xfrm>
          <a:off x="7056164" y="4605424"/>
          <a:ext cx="4731449" cy="1418589"/>
        </p:xfrm>
        <a:graphic>
          <a:graphicData uri="http://schemas.openxmlformats.org/drawingml/2006/table">
            <a:tbl>
              <a:tblPr firstRow="1">
                <a:tableStyleId>{5C22544A-7EE6-4342-B048-85BDC9FD1C3A}</a:tableStyleId>
              </a:tblPr>
              <a:tblGrid>
                <a:gridCol w="1816538">
                  <a:extLst>
                    <a:ext uri="{9D8B030D-6E8A-4147-A177-3AD203B41FA5}">
                      <a16:colId xmlns:a16="http://schemas.microsoft.com/office/drawing/2014/main" val="1689477686"/>
                    </a:ext>
                  </a:extLst>
                </a:gridCol>
                <a:gridCol w="971637">
                  <a:extLst>
                    <a:ext uri="{9D8B030D-6E8A-4147-A177-3AD203B41FA5}">
                      <a16:colId xmlns:a16="http://schemas.microsoft.com/office/drawing/2014/main" val="3316991268"/>
                    </a:ext>
                  </a:extLst>
                </a:gridCol>
                <a:gridCol w="971637">
                  <a:extLst>
                    <a:ext uri="{9D8B030D-6E8A-4147-A177-3AD203B41FA5}">
                      <a16:colId xmlns:a16="http://schemas.microsoft.com/office/drawing/2014/main" val="2682406822"/>
                    </a:ext>
                  </a:extLst>
                </a:gridCol>
                <a:gridCol w="971637">
                  <a:extLst>
                    <a:ext uri="{9D8B030D-6E8A-4147-A177-3AD203B41FA5}">
                      <a16:colId xmlns:a16="http://schemas.microsoft.com/office/drawing/2014/main" val="1807773777"/>
                    </a:ext>
                  </a:extLst>
                </a:gridCol>
              </a:tblGrid>
              <a:tr h="581025">
                <a:tc>
                  <a:txBody>
                    <a:bodyPr/>
                    <a:lstStyle/>
                    <a:p>
                      <a:pPr algn="ctr" fontAlgn="b"/>
                      <a:endParaRPr lang="en-GB"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GB" sz="1400" u="none" strike="noStrike" dirty="0">
                          <a:effectLst/>
                        </a:rPr>
                        <a:t> Ignoring blocks</a:t>
                      </a:r>
                      <a:endParaRPr lang="en-GB" sz="1400" b="1" i="0" u="none" strike="noStrike" dirty="0">
                        <a:solidFill>
                          <a:srgbClr val="333333"/>
                        </a:solidFill>
                        <a:effectLst/>
                        <a:latin typeface="Source Sans Pro" panose="020B0503030403020204" pitchFamily="34" charset="0"/>
                      </a:endParaRPr>
                    </a:p>
                  </a:txBody>
                  <a:tcPr marL="9525" marR="9525" marT="9525" marB="0" anchor="ctr"/>
                </a:tc>
                <a:tc>
                  <a:txBody>
                    <a:bodyPr/>
                    <a:lstStyle/>
                    <a:p>
                      <a:pPr algn="ctr" fontAlgn="b"/>
                      <a:r>
                        <a:rPr lang="en-GB" sz="1400" u="none" strike="noStrike">
                          <a:effectLst/>
                        </a:rPr>
                        <a:t>Blocks as fixed effects</a:t>
                      </a:r>
                      <a:endParaRPr lang="en-GB" sz="1400" b="1" i="0" u="none" strike="noStrike">
                        <a:solidFill>
                          <a:srgbClr val="333333"/>
                        </a:solidFill>
                        <a:effectLst/>
                        <a:latin typeface="Source Sans Pro" panose="020B0503030403020204" pitchFamily="34" charset="0"/>
                      </a:endParaRPr>
                    </a:p>
                  </a:txBody>
                  <a:tcPr marL="9525" marR="9525" marT="9525" marB="0" anchor="ctr"/>
                </a:tc>
                <a:tc>
                  <a:txBody>
                    <a:bodyPr/>
                    <a:lstStyle/>
                    <a:p>
                      <a:pPr algn="ctr" fontAlgn="b"/>
                      <a:r>
                        <a:rPr lang="en-GB" sz="1400" u="none" strike="noStrike">
                          <a:effectLst/>
                        </a:rPr>
                        <a:t>Blocks as random effects</a:t>
                      </a:r>
                      <a:endParaRPr lang="en-GB" sz="1400" b="1" i="0" u="none" strike="noStrike">
                        <a:solidFill>
                          <a:srgbClr val="333333"/>
                        </a:solidFill>
                        <a:effectLst/>
                        <a:latin typeface="Source Sans Pro" panose="020B0503030403020204" pitchFamily="34" charset="0"/>
                      </a:endParaRPr>
                    </a:p>
                  </a:txBody>
                  <a:tcPr marL="9525" marR="9525" marT="9525" marB="0" anchor="ctr"/>
                </a:tc>
                <a:extLst>
                  <a:ext uri="{0D108BD9-81ED-4DB2-BD59-A6C34878D82A}">
                    <a16:rowId xmlns:a16="http://schemas.microsoft.com/office/drawing/2014/main" val="873879697"/>
                  </a:ext>
                </a:extLst>
              </a:tr>
              <a:tr h="387984">
                <a:tc>
                  <a:txBody>
                    <a:bodyPr/>
                    <a:lstStyle/>
                    <a:p>
                      <a:pPr algn="ctr" fontAlgn="t"/>
                      <a:r>
                        <a:rPr lang="en-GB" sz="1400" u="none" strike="noStrike">
                          <a:effectLst/>
                        </a:rPr>
                        <a:t>Effect of A vs B</a:t>
                      </a:r>
                      <a:endParaRPr lang="en-GB" sz="1400" b="0" i="0" u="none" strike="noStrike">
                        <a:solidFill>
                          <a:srgbClr val="333333"/>
                        </a:solidFill>
                        <a:effectLst/>
                        <a:latin typeface="Source Sans Pro" panose="020B0503030403020204" pitchFamily="34" charset="0"/>
                      </a:endParaRPr>
                    </a:p>
                  </a:txBody>
                  <a:tcPr marL="9525" marR="9525" marT="9525" marB="0" anchor="ctr"/>
                </a:tc>
                <a:tc>
                  <a:txBody>
                    <a:bodyPr/>
                    <a:lstStyle/>
                    <a:p>
                      <a:pPr algn="ctr" fontAlgn="t"/>
                      <a:r>
                        <a:rPr lang="en-GB" sz="1400" u="none" strike="noStrike">
                          <a:effectLst/>
                        </a:rPr>
                        <a:t>1.9</a:t>
                      </a:r>
                      <a:endParaRPr lang="en-GB" sz="1400" b="0" i="0" u="none" strike="noStrike">
                        <a:solidFill>
                          <a:srgbClr val="333333"/>
                        </a:solidFill>
                        <a:effectLst/>
                        <a:latin typeface="Source Sans Pro" panose="020B0503030403020204" pitchFamily="34" charset="0"/>
                      </a:endParaRPr>
                    </a:p>
                  </a:txBody>
                  <a:tcPr marL="9525" marR="9525" marT="9525" marB="0" anchor="ctr"/>
                </a:tc>
                <a:tc>
                  <a:txBody>
                    <a:bodyPr/>
                    <a:lstStyle/>
                    <a:p>
                      <a:pPr algn="ctr" fontAlgn="t"/>
                      <a:r>
                        <a:rPr lang="en-GB" sz="1400" u="none" strike="noStrike">
                          <a:effectLst/>
                        </a:rPr>
                        <a:t>1.9</a:t>
                      </a:r>
                      <a:endParaRPr lang="en-GB" sz="1400" b="0" i="0" u="none" strike="noStrike">
                        <a:solidFill>
                          <a:srgbClr val="333333"/>
                        </a:solidFill>
                        <a:effectLst/>
                        <a:latin typeface="Source Sans Pro" panose="020B0503030403020204" pitchFamily="34" charset="0"/>
                      </a:endParaRPr>
                    </a:p>
                  </a:txBody>
                  <a:tcPr marL="9525" marR="9525" marT="9525" marB="0" anchor="ctr"/>
                </a:tc>
                <a:tc>
                  <a:txBody>
                    <a:bodyPr/>
                    <a:lstStyle/>
                    <a:p>
                      <a:pPr algn="ctr" fontAlgn="t"/>
                      <a:r>
                        <a:rPr lang="en-GB" sz="1400" u="none" strike="noStrike">
                          <a:effectLst/>
                        </a:rPr>
                        <a:t>1.9</a:t>
                      </a:r>
                      <a:endParaRPr lang="en-GB" sz="1400" b="0" i="0" u="none" strike="noStrike">
                        <a:solidFill>
                          <a:srgbClr val="333333"/>
                        </a:solidFill>
                        <a:effectLst/>
                        <a:latin typeface="Source Sans Pro" panose="020B0503030403020204" pitchFamily="34" charset="0"/>
                      </a:endParaRPr>
                    </a:p>
                  </a:txBody>
                  <a:tcPr marL="9525" marR="9525" marT="9525" marB="0" anchor="ctr"/>
                </a:tc>
                <a:extLst>
                  <a:ext uri="{0D108BD9-81ED-4DB2-BD59-A6C34878D82A}">
                    <a16:rowId xmlns:a16="http://schemas.microsoft.com/office/drawing/2014/main" val="301876255"/>
                  </a:ext>
                </a:extLst>
              </a:tr>
              <a:tr h="381000">
                <a:tc>
                  <a:txBody>
                    <a:bodyPr/>
                    <a:lstStyle/>
                    <a:p>
                      <a:pPr algn="ctr" fontAlgn="t"/>
                      <a:r>
                        <a:rPr lang="en-GB" sz="1400" u="none" strike="noStrike">
                          <a:effectLst/>
                        </a:rPr>
                        <a:t>95% Confidence interval</a:t>
                      </a:r>
                      <a:endParaRPr lang="en-GB" sz="1400" b="0" i="0" u="none" strike="noStrike">
                        <a:solidFill>
                          <a:srgbClr val="333333"/>
                        </a:solidFill>
                        <a:effectLst/>
                        <a:latin typeface="Source Sans Pro" panose="020B0503030403020204" pitchFamily="34" charset="0"/>
                      </a:endParaRPr>
                    </a:p>
                  </a:txBody>
                  <a:tcPr marL="9525" marR="9525" marT="9525" marB="0" anchor="ctr"/>
                </a:tc>
                <a:tc>
                  <a:txBody>
                    <a:bodyPr/>
                    <a:lstStyle/>
                    <a:p>
                      <a:pPr algn="ctr" fontAlgn="t"/>
                      <a:r>
                        <a:rPr lang="en-GB" sz="1400" u="none" strike="noStrike">
                          <a:effectLst/>
                        </a:rPr>
                        <a:t>0.91 to 2.9</a:t>
                      </a:r>
                      <a:endParaRPr lang="en-GB" sz="1400" b="0" i="0" u="none" strike="noStrike">
                        <a:solidFill>
                          <a:srgbClr val="333333"/>
                        </a:solidFill>
                        <a:effectLst/>
                        <a:latin typeface="Source Sans Pro" panose="020B0503030403020204" pitchFamily="34" charset="0"/>
                      </a:endParaRPr>
                    </a:p>
                  </a:txBody>
                  <a:tcPr marL="9525" marR="9525" marT="9525" marB="0" anchor="ctr"/>
                </a:tc>
                <a:tc>
                  <a:txBody>
                    <a:bodyPr/>
                    <a:lstStyle/>
                    <a:p>
                      <a:pPr algn="ctr" fontAlgn="t"/>
                      <a:r>
                        <a:rPr lang="en-GB" sz="1400" u="none" strike="noStrike">
                          <a:effectLst/>
                        </a:rPr>
                        <a:t>1.10 to 2.70</a:t>
                      </a:r>
                      <a:endParaRPr lang="en-GB" sz="1400" b="0" i="0" u="none" strike="noStrike">
                        <a:solidFill>
                          <a:srgbClr val="333333"/>
                        </a:solidFill>
                        <a:effectLst/>
                        <a:latin typeface="Source Sans Pro" panose="020B0503030403020204" pitchFamily="34" charset="0"/>
                      </a:endParaRPr>
                    </a:p>
                  </a:txBody>
                  <a:tcPr marL="9525" marR="9525" marT="9525" marB="0" anchor="ctr"/>
                </a:tc>
                <a:tc>
                  <a:txBody>
                    <a:bodyPr/>
                    <a:lstStyle/>
                    <a:p>
                      <a:pPr algn="ctr" fontAlgn="t"/>
                      <a:r>
                        <a:rPr lang="en-GB" sz="1400" u="none" strike="noStrike" dirty="0">
                          <a:effectLst/>
                        </a:rPr>
                        <a:t>1.11 to 2.69</a:t>
                      </a:r>
                      <a:endParaRPr lang="en-GB" sz="1400" b="0" i="0" u="none" strike="noStrike" dirty="0">
                        <a:solidFill>
                          <a:srgbClr val="333333"/>
                        </a:solidFill>
                        <a:effectLst/>
                        <a:latin typeface="Source Sans Pro" panose="020B0503030403020204" pitchFamily="34" charset="0"/>
                      </a:endParaRPr>
                    </a:p>
                  </a:txBody>
                  <a:tcPr marL="9525" marR="9525" marT="9525" marB="0" anchor="ctr"/>
                </a:tc>
                <a:extLst>
                  <a:ext uri="{0D108BD9-81ED-4DB2-BD59-A6C34878D82A}">
                    <a16:rowId xmlns:a16="http://schemas.microsoft.com/office/drawing/2014/main" val="3240575266"/>
                  </a:ext>
                </a:extLst>
              </a:tr>
            </a:tbl>
          </a:graphicData>
        </a:graphic>
      </p:graphicFrame>
    </p:spTree>
    <p:extLst>
      <p:ext uri="{BB962C8B-B14F-4D97-AF65-F5344CB8AC3E}">
        <p14:creationId xmlns:p14="http://schemas.microsoft.com/office/powerpoint/2010/main" val="21603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37737-CF2D-6BA3-4D02-9646FD381AA1}"/>
              </a:ext>
            </a:extLst>
          </p:cNvPr>
          <p:cNvSpPr>
            <a:spLocks noGrp="1"/>
          </p:cNvSpPr>
          <p:nvPr>
            <p:ph type="title"/>
          </p:nvPr>
        </p:nvSpPr>
        <p:spPr/>
        <p:txBody>
          <a:bodyPr/>
          <a:lstStyle/>
          <a:p>
            <a:r>
              <a:rPr lang="en-GB" dirty="0"/>
              <a:t>Analysing ‘clustered’ data</a:t>
            </a:r>
          </a:p>
        </p:txBody>
      </p:sp>
      <p:sp>
        <p:nvSpPr>
          <p:cNvPr id="5" name="Text Placeholder 4">
            <a:extLst>
              <a:ext uri="{FF2B5EF4-FFF2-40B4-BE49-F238E27FC236}">
                <a16:creationId xmlns:a16="http://schemas.microsoft.com/office/drawing/2014/main" id="{963CE92F-65F5-5E33-7B77-D90938F91CF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21209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FB65-51E6-1C32-2DD0-474A1F341AEF}"/>
              </a:ext>
            </a:extLst>
          </p:cNvPr>
          <p:cNvSpPr>
            <a:spLocks noGrp="1"/>
          </p:cNvSpPr>
          <p:nvPr>
            <p:ph type="title"/>
          </p:nvPr>
        </p:nvSpPr>
        <p:spPr/>
        <p:txBody>
          <a:bodyPr/>
          <a:lstStyle/>
          <a:p>
            <a:r>
              <a:rPr lang="en-GB" dirty="0"/>
              <a:t>Example: </a:t>
            </a:r>
            <a:r>
              <a:rPr lang="en-GB" b="1" dirty="0"/>
              <a:t>Ignore clustering at your peril!</a:t>
            </a:r>
          </a:p>
        </p:txBody>
      </p:sp>
      <p:sp>
        <p:nvSpPr>
          <p:cNvPr id="3" name="Content Placeholder 2">
            <a:extLst>
              <a:ext uri="{FF2B5EF4-FFF2-40B4-BE49-F238E27FC236}">
                <a16:creationId xmlns:a16="http://schemas.microsoft.com/office/drawing/2014/main" id="{0FD04B48-FFD9-16C4-B7CB-7B286C4C4D11}"/>
              </a:ext>
            </a:extLst>
          </p:cNvPr>
          <p:cNvSpPr>
            <a:spLocks noGrp="1"/>
          </p:cNvSpPr>
          <p:nvPr>
            <p:ph idx="1"/>
          </p:nvPr>
        </p:nvSpPr>
        <p:spPr>
          <a:xfrm>
            <a:off x="838200" y="1099226"/>
            <a:ext cx="10515600" cy="4756825"/>
          </a:xfrm>
        </p:spPr>
        <p:txBody>
          <a:bodyPr/>
          <a:lstStyle/>
          <a:p>
            <a:pPr marL="0" indent="0">
              <a:buNone/>
            </a:pPr>
            <a:r>
              <a:rPr lang="en-GB" dirty="0"/>
              <a:t>(Simulation closely following some real QIB data)</a:t>
            </a:r>
          </a:p>
        </p:txBody>
      </p:sp>
      <p:pic>
        <p:nvPicPr>
          <p:cNvPr id="7" name="Picture 6">
            <a:extLst>
              <a:ext uri="{FF2B5EF4-FFF2-40B4-BE49-F238E27FC236}">
                <a16:creationId xmlns:a16="http://schemas.microsoft.com/office/drawing/2014/main" id="{8C05F44C-89A5-8E17-B2B1-23CCC1D74E2F}"/>
              </a:ext>
            </a:extLst>
          </p:cNvPr>
          <p:cNvPicPr>
            <a:picLocks noChangeAspect="1"/>
          </p:cNvPicPr>
          <p:nvPr/>
        </p:nvPicPr>
        <p:blipFill>
          <a:blip r:embed="rId2"/>
          <a:stretch>
            <a:fillRect/>
          </a:stretch>
        </p:blipFill>
        <p:spPr>
          <a:xfrm>
            <a:off x="1338398" y="1820495"/>
            <a:ext cx="2714286" cy="3314286"/>
          </a:xfrm>
          <a:prstGeom prst="rect">
            <a:avLst/>
          </a:prstGeom>
        </p:spPr>
      </p:pic>
      <p:pic>
        <p:nvPicPr>
          <p:cNvPr id="11" name="Picture 10">
            <a:extLst>
              <a:ext uri="{FF2B5EF4-FFF2-40B4-BE49-F238E27FC236}">
                <a16:creationId xmlns:a16="http://schemas.microsoft.com/office/drawing/2014/main" id="{36733D17-62C5-2B53-4470-61E18B7C4495}"/>
              </a:ext>
            </a:extLst>
          </p:cNvPr>
          <p:cNvPicPr>
            <a:picLocks noChangeAspect="1"/>
          </p:cNvPicPr>
          <p:nvPr/>
        </p:nvPicPr>
        <p:blipFill>
          <a:blip r:embed="rId3"/>
          <a:stretch>
            <a:fillRect/>
          </a:stretch>
        </p:blipFill>
        <p:spPr>
          <a:xfrm>
            <a:off x="6729791" y="1820495"/>
            <a:ext cx="4123809" cy="3628571"/>
          </a:xfrm>
          <a:prstGeom prst="rect">
            <a:avLst/>
          </a:prstGeom>
        </p:spPr>
      </p:pic>
      <p:sp>
        <p:nvSpPr>
          <p:cNvPr id="13" name="TextBox 12">
            <a:extLst>
              <a:ext uri="{FF2B5EF4-FFF2-40B4-BE49-F238E27FC236}">
                <a16:creationId xmlns:a16="http://schemas.microsoft.com/office/drawing/2014/main" id="{45440A0A-38C7-3FEB-3564-81F028E19382}"/>
              </a:ext>
            </a:extLst>
          </p:cNvPr>
          <p:cNvSpPr txBox="1"/>
          <p:nvPr/>
        </p:nvSpPr>
        <p:spPr>
          <a:xfrm>
            <a:off x="1892852" y="5356974"/>
            <a:ext cx="1974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p-value = 0.02836</a:t>
            </a:r>
          </a:p>
        </p:txBody>
      </p:sp>
      <p:sp>
        <p:nvSpPr>
          <p:cNvPr id="15" name="TextBox 14">
            <a:extLst>
              <a:ext uri="{FF2B5EF4-FFF2-40B4-BE49-F238E27FC236}">
                <a16:creationId xmlns:a16="http://schemas.microsoft.com/office/drawing/2014/main" id="{7573278C-9AAC-6976-B802-5A9905AA1AAA}"/>
              </a:ext>
            </a:extLst>
          </p:cNvPr>
          <p:cNvSpPr txBox="1"/>
          <p:nvPr/>
        </p:nvSpPr>
        <p:spPr>
          <a:xfrm>
            <a:off x="7917374" y="5374081"/>
            <a:ext cx="17486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p-value = 0.438</a:t>
            </a:r>
          </a:p>
        </p:txBody>
      </p:sp>
      <p:sp>
        <p:nvSpPr>
          <p:cNvPr id="4" name="TextBox 3">
            <a:extLst>
              <a:ext uri="{FF2B5EF4-FFF2-40B4-BE49-F238E27FC236}">
                <a16:creationId xmlns:a16="http://schemas.microsoft.com/office/drawing/2014/main" id="{C38E69E5-B8E2-33A9-9C67-80E91648B220}"/>
              </a:ext>
            </a:extLst>
          </p:cNvPr>
          <p:cNvSpPr txBox="1"/>
          <p:nvPr/>
        </p:nvSpPr>
        <p:spPr>
          <a:xfrm>
            <a:off x="1892852" y="5622025"/>
            <a:ext cx="20690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Significant effect?</a:t>
            </a:r>
          </a:p>
        </p:txBody>
      </p:sp>
      <p:sp>
        <p:nvSpPr>
          <p:cNvPr id="5" name="TextBox 4">
            <a:extLst>
              <a:ext uri="{FF2B5EF4-FFF2-40B4-BE49-F238E27FC236}">
                <a16:creationId xmlns:a16="http://schemas.microsoft.com/office/drawing/2014/main" id="{725279C0-79C7-5210-C59E-F3802E12CBF3}"/>
              </a:ext>
            </a:extLst>
          </p:cNvPr>
          <p:cNvSpPr txBox="1"/>
          <p:nvPr/>
        </p:nvSpPr>
        <p:spPr>
          <a:xfrm>
            <a:off x="7453569" y="5622025"/>
            <a:ext cx="29666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No evidence for an effect</a:t>
            </a:r>
          </a:p>
        </p:txBody>
      </p:sp>
    </p:spTree>
    <p:extLst>
      <p:ext uri="{BB962C8B-B14F-4D97-AF65-F5344CB8AC3E}">
        <p14:creationId xmlns:p14="http://schemas.microsoft.com/office/powerpoint/2010/main" val="281751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38E8-20F2-322B-2E77-24C8C769F5C6}"/>
              </a:ext>
            </a:extLst>
          </p:cNvPr>
          <p:cNvSpPr>
            <a:spLocks noGrp="1"/>
          </p:cNvSpPr>
          <p:nvPr>
            <p:ph type="title"/>
          </p:nvPr>
        </p:nvSpPr>
        <p:spPr/>
        <p:txBody>
          <a:bodyPr/>
          <a:lstStyle/>
          <a:p>
            <a:r>
              <a:rPr lang="en-GB"/>
              <a:t>Correct standard errors</a:t>
            </a:r>
          </a:p>
        </p:txBody>
      </p:sp>
      <p:sp>
        <p:nvSpPr>
          <p:cNvPr id="4" name="AutoShape 2">
            <a:extLst>
              <a:ext uri="{FF2B5EF4-FFF2-40B4-BE49-F238E27FC236}">
                <a16:creationId xmlns:a16="http://schemas.microsoft.com/office/drawing/2014/main" id="{04CEF2CE-4A5A-B3C6-2442-B17FD1AD982F}"/>
              </a:ext>
            </a:extLst>
          </p:cNvPr>
          <p:cNvSpPr>
            <a:spLocks noGrp="1" noChangeAspect="1" noChangeArrowheads="1"/>
          </p:cNvSpPr>
          <p:nvPr>
            <p:ph idx="1"/>
          </p:nvPr>
        </p:nvSpPr>
        <p:spPr bwMode="auto">
          <a:xfrm>
            <a:off x="8017164" y="1219239"/>
            <a:ext cx="3805382" cy="45039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92500" lnSpcReduction="10000"/>
          </a:bodyPr>
          <a:lstStyle/>
          <a:p>
            <a:r>
              <a:rPr lang="en-GB" sz="2400"/>
              <a:t>Standard errors should be calculated from the </a:t>
            </a:r>
            <a:r>
              <a:rPr lang="en-GB" sz="2400" i="1"/>
              <a:t>clusters</a:t>
            </a:r>
            <a:r>
              <a:rPr lang="en-GB" sz="2400"/>
              <a:t> as biological reps (treating the mice as technical reps).</a:t>
            </a:r>
          </a:p>
          <a:p>
            <a:endParaRPr lang="en-GB" sz="2400"/>
          </a:p>
          <a:p>
            <a:r>
              <a:rPr lang="en-GB" sz="2400"/>
              <a:t>The clustered experiment could be much less precise than you might think</a:t>
            </a:r>
          </a:p>
          <a:p>
            <a:endParaRPr lang="en-GB" sz="2400"/>
          </a:p>
          <a:p>
            <a:r>
              <a:rPr lang="en-GB" sz="2400"/>
              <a:t>You must calculate the standard errors and p-values correctly, otherwise there’s a big risk of false positives</a:t>
            </a:r>
          </a:p>
        </p:txBody>
      </p:sp>
      <p:pic>
        <p:nvPicPr>
          <p:cNvPr id="6" name="Picture 5">
            <a:extLst>
              <a:ext uri="{FF2B5EF4-FFF2-40B4-BE49-F238E27FC236}">
                <a16:creationId xmlns:a16="http://schemas.microsoft.com/office/drawing/2014/main" id="{318C470A-ACE1-57E6-25FD-BF8A6F3E679D}"/>
              </a:ext>
            </a:extLst>
          </p:cNvPr>
          <p:cNvPicPr>
            <a:picLocks noChangeAspect="1"/>
          </p:cNvPicPr>
          <p:nvPr/>
        </p:nvPicPr>
        <p:blipFill>
          <a:blip r:embed="rId2"/>
          <a:stretch>
            <a:fillRect/>
          </a:stretch>
        </p:blipFill>
        <p:spPr>
          <a:xfrm>
            <a:off x="838200" y="1352145"/>
            <a:ext cx="6771428" cy="4238095"/>
          </a:xfrm>
          <a:prstGeom prst="rect">
            <a:avLst/>
          </a:prstGeom>
        </p:spPr>
      </p:pic>
    </p:spTree>
    <p:extLst>
      <p:ext uri="{BB962C8B-B14F-4D97-AF65-F5344CB8AC3E}">
        <p14:creationId xmlns:p14="http://schemas.microsoft.com/office/powerpoint/2010/main" val="8636763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40E7-0A90-05DE-39EF-C082F463C96A}"/>
              </a:ext>
            </a:extLst>
          </p:cNvPr>
          <p:cNvSpPr>
            <a:spLocks noGrp="1"/>
          </p:cNvSpPr>
          <p:nvPr>
            <p:ph type="title"/>
          </p:nvPr>
        </p:nvSpPr>
        <p:spPr>
          <a:xfrm>
            <a:off x="870514" y="357084"/>
            <a:ext cx="10515600" cy="1325563"/>
          </a:xfrm>
        </p:spPr>
        <p:txBody>
          <a:bodyPr/>
          <a:lstStyle/>
          <a:p>
            <a:r>
              <a:rPr lang="en-GB" dirty="0"/>
              <a:t>What if we ignored the assumptions </a:t>
            </a:r>
            <a:br>
              <a:rPr lang="en-GB" dirty="0"/>
            </a:br>
            <a:r>
              <a:rPr lang="en-GB" dirty="0"/>
              <a:t>(real NBI example 7)</a:t>
            </a:r>
          </a:p>
        </p:txBody>
      </p:sp>
      <p:pic>
        <p:nvPicPr>
          <p:cNvPr id="4" name="Picture 3" descr="A graph of a graph of a graph&#10;&#10;Description automatically generated with medium confidence">
            <a:extLst>
              <a:ext uri="{FF2B5EF4-FFF2-40B4-BE49-F238E27FC236}">
                <a16:creationId xmlns:a16="http://schemas.microsoft.com/office/drawing/2014/main" id="{BE79B1BF-9E72-94CC-2F37-3A325906D70B}"/>
              </a:ext>
            </a:extLst>
          </p:cNvPr>
          <p:cNvPicPr>
            <a:picLocks noChangeAspect="1"/>
          </p:cNvPicPr>
          <p:nvPr/>
        </p:nvPicPr>
        <p:blipFill rotWithShape="1">
          <a:blip r:embed="rId2"/>
          <a:srcRect t="12241" b="6631"/>
          <a:stretch/>
        </p:blipFill>
        <p:spPr>
          <a:xfrm>
            <a:off x="5898759" y="2254314"/>
            <a:ext cx="5659524" cy="2284390"/>
          </a:xfrm>
          <a:prstGeom prst="rect">
            <a:avLst/>
          </a:prstGeom>
        </p:spPr>
      </p:pic>
      <p:pic>
        <p:nvPicPr>
          <p:cNvPr id="5" name="Picture 4" descr="A graph of a number of cells&#10;&#10;Description automatically generated with medium confidence">
            <a:extLst>
              <a:ext uri="{FF2B5EF4-FFF2-40B4-BE49-F238E27FC236}">
                <a16:creationId xmlns:a16="http://schemas.microsoft.com/office/drawing/2014/main" id="{32BDB766-A652-9DA6-5CDB-4C8524470E75}"/>
              </a:ext>
            </a:extLst>
          </p:cNvPr>
          <p:cNvPicPr>
            <a:picLocks noChangeAspect="1"/>
          </p:cNvPicPr>
          <p:nvPr/>
        </p:nvPicPr>
        <p:blipFill rotWithShape="1">
          <a:blip r:embed="rId3"/>
          <a:srcRect l="6172" t="16480" b="6985"/>
          <a:stretch/>
        </p:blipFill>
        <p:spPr>
          <a:xfrm>
            <a:off x="1070264" y="2473036"/>
            <a:ext cx="3528026" cy="1589810"/>
          </a:xfrm>
          <a:prstGeom prst="rect">
            <a:avLst/>
          </a:prstGeom>
        </p:spPr>
      </p:pic>
      <p:sp>
        <p:nvSpPr>
          <p:cNvPr id="6" name="TextBox 5">
            <a:extLst>
              <a:ext uri="{FF2B5EF4-FFF2-40B4-BE49-F238E27FC236}">
                <a16:creationId xmlns:a16="http://schemas.microsoft.com/office/drawing/2014/main" id="{3EF3E8CF-DE9C-D6A5-6E59-8857AB52938A}"/>
              </a:ext>
            </a:extLst>
          </p:cNvPr>
          <p:cNvSpPr txBox="1"/>
          <p:nvPr/>
        </p:nvSpPr>
        <p:spPr>
          <a:xfrm>
            <a:off x="679437" y="4916261"/>
            <a:ext cx="4856971" cy="1323439"/>
          </a:xfrm>
          <a:prstGeom prst="rect">
            <a:avLst/>
          </a:prstGeom>
          <a:noFill/>
        </p:spPr>
        <p:txBody>
          <a:bodyPr wrap="none" rtlCol="0">
            <a:spAutoFit/>
          </a:bodyPr>
          <a:lstStyle/>
          <a:p>
            <a:pPr algn="ctr"/>
            <a:r>
              <a:rPr lang="en-GB" sz="2000" dirty="0"/>
              <a:t>One-way ANOVA with post-hoc test</a:t>
            </a:r>
          </a:p>
          <a:p>
            <a:pPr algn="ctr"/>
            <a:r>
              <a:rPr lang="en-GB" sz="2000" dirty="0"/>
              <a:t>But clearly not equal variances across groups</a:t>
            </a:r>
          </a:p>
          <a:p>
            <a:pPr algn="ctr"/>
            <a:endParaRPr lang="en-GB" sz="2000" dirty="0"/>
          </a:p>
          <a:p>
            <a:pPr algn="ctr"/>
            <a:r>
              <a:rPr lang="en-GB" sz="2000" dirty="0"/>
              <a:t>Significant difference?</a:t>
            </a:r>
          </a:p>
        </p:txBody>
      </p:sp>
      <p:sp>
        <p:nvSpPr>
          <p:cNvPr id="7" name="TextBox 6">
            <a:extLst>
              <a:ext uri="{FF2B5EF4-FFF2-40B4-BE49-F238E27FC236}">
                <a16:creationId xmlns:a16="http://schemas.microsoft.com/office/drawing/2014/main" id="{5BA4690E-D96F-3EC7-F8CB-631B2D5558FD}"/>
              </a:ext>
            </a:extLst>
          </p:cNvPr>
          <p:cNvSpPr txBox="1"/>
          <p:nvPr/>
        </p:nvSpPr>
        <p:spPr>
          <a:xfrm>
            <a:off x="7668766" y="5144772"/>
            <a:ext cx="2806538" cy="1323439"/>
          </a:xfrm>
          <a:prstGeom prst="rect">
            <a:avLst/>
          </a:prstGeom>
          <a:noFill/>
        </p:spPr>
        <p:txBody>
          <a:bodyPr wrap="none" rtlCol="0">
            <a:spAutoFit/>
          </a:bodyPr>
          <a:lstStyle/>
          <a:p>
            <a:pPr algn="ctr"/>
            <a:r>
              <a:rPr lang="en-GB" sz="2000"/>
              <a:t>Log-transformation helps</a:t>
            </a:r>
          </a:p>
          <a:p>
            <a:pPr algn="ctr"/>
            <a:endParaRPr lang="en-GB" sz="2000"/>
          </a:p>
          <a:p>
            <a:pPr algn="ctr"/>
            <a:r>
              <a:rPr lang="en-GB" sz="2000"/>
              <a:t>No significant difference</a:t>
            </a:r>
          </a:p>
          <a:p>
            <a:pPr algn="ctr"/>
            <a:endParaRPr lang="en-GB" sz="2000"/>
          </a:p>
        </p:txBody>
      </p:sp>
      <p:sp>
        <p:nvSpPr>
          <p:cNvPr id="8" name="Rectangle 7">
            <a:extLst>
              <a:ext uri="{FF2B5EF4-FFF2-40B4-BE49-F238E27FC236}">
                <a16:creationId xmlns:a16="http://schemas.microsoft.com/office/drawing/2014/main" id="{A6010F0B-3A12-15B9-264D-2298422A2C2C}"/>
              </a:ext>
            </a:extLst>
          </p:cNvPr>
          <p:cNvSpPr/>
          <p:nvPr/>
        </p:nvSpPr>
        <p:spPr>
          <a:xfrm>
            <a:off x="1589809" y="2109355"/>
            <a:ext cx="1143000" cy="1215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1808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A50F-0DE6-1C6D-60BF-DDE47289F961}"/>
              </a:ext>
            </a:extLst>
          </p:cNvPr>
          <p:cNvSpPr>
            <a:spLocks noGrp="1"/>
          </p:cNvSpPr>
          <p:nvPr>
            <p:ph type="title"/>
          </p:nvPr>
        </p:nvSpPr>
        <p:spPr/>
        <p:txBody>
          <a:bodyPr/>
          <a:lstStyle/>
          <a:p>
            <a:r>
              <a:rPr lang="en-GB"/>
              <a:t>Summary (</a:t>
            </a:r>
            <a:r>
              <a:rPr lang="en-GB" dirty="0"/>
              <a:t>analysis</a:t>
            </a:r>
            <a:r>
              <a:rPr lang="en-GB"/>
              <a:t>)</a:t>
            </a:r>
            <a:endParaRPr lang="en-GB" dirty="0"/>
          </a:p>
        </p:txBody>
      </p:sp>
      <p:sp>
        <p:nvSpPr>
          <p:cNvPr id="3" name="Content Placeholder 2">
            <a:extLst>
              <a:ext uri="{FF2B5EF4-FFF2-40B4-BE49-F238E27FC236}">
                <a16:creationId xmlns:a16="http://schemas.microsoft.com/office/drawing/2014/main" id="{84EC165A-EB52-5214-6968-3CE6D79DAE31}"/>
              </a:ext>
            </a:extLst>
          </p:cNvPr>
          <p:cNvSpPr>
            <a:spLocks noGrp="1"/>
          </p:cNvSpPr>
          <p:nvPr>
            <p:ph idx="1"/>
          </p:nvPr>
        </p:nvSpPr>
        <p:spPr>
          <a:xfrm>
            <a:off x="682752" y="1770761"/>
            <a:ext cx="6586728" cy="4351338"/>
          </a:xfrm>
        </p:spPr>
        <p:txBody>
          <a:bodyPr>
            <a:normAutofit fontScale="92500"/>
          </a:bodyPr>
          <a:lstStyle/>
          <a:p>
            <a:r>
              <a:rPr lang="en-GB" sz="2400" dirty="0"/>
              <a:t>Have a pre-specified analysis plan </a:t>
            </a:r>
            <a:r>
              <a:rPr lang="en-GB" sz="2400" b="1" dirty="0"/>
              <a:t>(pre-registration)</a:t>
            </a:r>
          </a:p>
          <a:p>
            <a:r>
              <a:rPr lang="en-GB" sz="2400" dirty="0"/>
              <a:t>Understand the analysis you are doing! </a:t>
            </a:r>
            <a:br>
              <a:rPr lang="en-GB" sz="2400" dirty="0"/>
            </a:br>
            <a:r>
              <a:rPr lang="en-GB" sz="2400" dirty="0"/>
              <a:t>(read, get help if you don’t)</a:t>
            </a:r>
          </a:p>
          <a:p>
            <a:endParaRPr lang="en-GB" sz="2400" dirty="0"/>
          </a:p>
          <a:p>
            <a:r>
              <a:rPr lang="en-GB" sz="2400" dirty="0"/>
              <a:t>Focus on estimation rather than or as well as testing</a:t>
            </a:r>
          </a:p>
          <a:p>
            <a:r>
              <a:rPr lang="en-GB" sz="2400" dirty="0"/>
              <a:t>Linear modelling as a first line approach</a:t>
            </a:r>
          </a:p>
          <a:p>
            <a:r>
              <a:rPr lang="en-GB" sz="2400" dirty="0"/>
              <a:t>Make sure your analysis model follows your design</a:t>
            </a:r>
          </a:p>
          <a:p>
            <a:r>
              <a:rPr lang="en-GB" sz="2400" dirty="0"/>
              <a:t>Check your model / test assumptions for every analysis</a:t>
            </a:r>
          </a:p>
          <a:p>
            <a:r>
              <a:rPr lang="en-GB" sz="2400" dirty="0"/>
              <a:t>Don’t ‘p-hack’ or cherry pick outcomes</a:t>
            </a:r>
          </a:p>
        </p:txBody>
      </p:sp>
      <p:sp>
        <p:nvSpPr>
          <p:cNvPr id="4" name="TextBox 3">
            <a:extLst>
              <a:ext uri="{FF2B5EF4-FFF2-40B4-BE49-F238E27FC236}">
                <a16:creationId xmlns:a16="http://schemas.microsoft.com/office/drawing/2014/main" id="{74F76A49-6241-8FA1-5279-CACDEF81B4E2}"/>
              </a:ext>
            </a:extLst>
          </p:cNvPr>
          <p:cNvSpPr txBox="1"/>
          <p:nvPr/>
        </p:nvSpPr>
        <p:spPr>
          <a:xfrm>
            <a:off x="7618491" y="1768451"/>
            <a:ext cx="4069533" cy="347787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GB" sz="2000" dirty="0"/>
              <a:t>Workflow:</a:t>
            </a:r>
          </a:p>
          <a:p>
            <a:endParaRPr lang="en-GB" sz="2000" dirty="0"/>
          </a:p>
          <a:p>
            <a:pPr marL="342900" indent="-342900">
              <a:buFont typeface="+mj-lt"/>
              <a:buAutoNum type="arabicParenR"/>
            </a:pPr>
            <a:r>
              <a:rPr lang="en-GB" sz="2000" dirty="0">
                <a:latin typeface="MV Boli" panose="02000500030200090000" pitchFamily="2" charset="0"/>
                <a:cs typeface="MV Boli" panose="02000500030200090000" pitchFamily="2" charset="0"/>
              </a:rPr>
              <a:t>Descriptive analysis / plotting</a:t>
            </a:r>
          </a:p>
          <a:p>
            <a:pPr marL="342900" indent="-342900">
              <a:buFont typeface="+mj-lt"/>
              <a:buAutoNum type="arabicParenR"/>
            </a:pPr>
            <a:r>
              <a:rPr lang="en-GB" sz="2000" dirty="0">
                <a:latin typeface="MV Boli" panose="02000500030200090000" pitchFamily="2" charset="0"/>
                <a:cs typeface="MV Boli" panose="02000500030200090000" pitchFamily="2" charset="0"/>
              </a:rPr>
              <a:t>Cleaning and coding</a:t>
            </a:r>
          </a:p>
          <a:p>
            <a:pPr marL="342900" indent="-342900">
              <a:buFont typeface="+mj-lt"/>
              <a:buAutoNum type="arabicParenR"/>
            </a:pPr>
            <a:r>
              <a:rPr lang="en-GB" sz="2000" dirty="0">
                <a:latin typeface="MV Boli" panose="02000500030200090000" pitchFamily="2" charset="0"/>
                <a:cs typeface="MV Boli" panose="02000500030200090000" pitchFamily="2" charset="0"/>
              </a:rPr>
              <a:t>Fit model</a:t>
            </a:r>
          </a:p>
          <a:p>
            <a:pPr marL="342900" indent="-342900">
              <a:buFont typeface="+mj-lt"/>
              <a:buAutoNum type="arabicParenR"/>
            </a:pPr>
            <a:r>
              <a:rPr lang="en-GB" sz="2000" dirty="0">
                <a:latin typeface="MV Boli" panose="02000500030200090000" pitchFamily="2" charset="0"/>
                <a:cs typeface="MV Boli" panose="02000500030200090000" pitchFamily="2" charset="0"/>
              </a:rPr>
              <a:t>Check model validity</a:t>
            </a:r>
          </a:p>
          <a:p>
            <a:pPr marL="342900" indent="-342900">
              <a:buFont typeface="+mj-lt"/>
              <a:buAutoNum type="arabicParenR"/>
            </a:pPr>
            <a:r>
              <a:rPr lang="en-GB" sz="2000" dirty="0">
                <a:latin typeface="MV Boli" panose="02000500030200090000" pitchFamily="2" charset="0"/>
                <a:cs typeface="MV Boli" panose="02000500030200090000" pitchFamily="2" charset="0"/>
              </a:rPr>
              <a:t>Get model outputs</a:t>
            </a:r>
          </a:p>
          <a:p>
            <a:pPr marL="342900" indent="-342900">
              <a:buFont typeface="+mj-lt"/>
              <a:buAutoNum type="arabicParenR"/>
            </a:pPr>
            <a:r>
              <a:rPr lang="en-GB" sz="2000" dirty="0">
                <a:latin typeface="MV Boli" panose="02000500030200090000" pitchFamily="2" charset="0"/>
                <a:cs typeface="MV Boli" panose="02000500030200090000" pitchFamily="2" charset="0"/>
              </a:rPr>
              <a:t>Visualise / interpret model outputs</a:t>
            </a:r>
          </a:p>
          <a:p>
            <a:endParaRPr lang="en-GB" sz="2000" dirty="0"/>
          </a:p>
        </p:txBody>
      </p:sp>
    </p:spTree>
    <p:extLst>
      <p:ext uri="{BB962C8B-B14F-4D97-AF65-F5344CB8AC3E}">
        <p14:creationId xmlns:p14="http://schemas.microsoft.com/office/powerpoint/2010/main" val="33687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AAD72C-12E2-F6F8-6139-8144EAE41E87}"/>
              </a:ext>
            </a:extLst>
          </p:cNvPr>
          <p:cNvSpPr>
            <a:spLocks noGrp="1"/>
          </p:cNvSpPr>
          <p:nvPr>
            <p:ph type="title"/>
          </p:nvPr>
        </p:nvSpPr>
        <p:spPr/>
        <p:txBody>
          <a:bodyPr/>
          <a:lstStyle/>
          <a:p>
            <a:r>
              <a:rPr lang="en-GB"/>
              <a:t>More robust science</a:t>
            </a:r>
          </a:p>
        </p:txBody>
      </p:sp>
      <p:sp>
        <p:nvSpPr>
          <p:cNvPr id="5" name="Text Placeholder 4">
            <a:extLst>
              <a:ext uri="{FF2B5EF4-FFF2-40B4-BE49-F238E27FC236}">
                <a16:creationId xmlns:a16="http://schemas.microsoft.com/office/drawing/2014/main" id="{BFAA1E3C-28B6-A9A5-A219-C635B0B8409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55510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695A-CA8A-24DF-1309-13B9E7338C26}"/>
              </a:ext>
            </a:extLst>
          </p:cNvPr>
          <p:cNvSpPr>
            <a:spLocks noGrp="1"/>
          </p:cNvSpPr>
          <p:nvPr>
            <p:ph type="title"/>
          </p:nvPr>
        </p:nvSpPr>
        <p:spPr>
          <a:xfrm>
            <a:off x="265176" y="0"/>
            <a:ext cx="10515600" cy="1325563"/>
          </a:xfrm>
        </p:spPr>
        <p:txBody>
          <a:bodyPr>
            <a:normAutofit/>
          </a:bodyPr>
          <a:lstStyle/>
          <a:p>
            <a:r>
              <a:rPr lang="en-GB" sz="4000" dirty="0"/>
              <a:t>Design and reporting checklists</a:t>
            </a:r>
          </a:p>
        </p:txBody>
      </p:sp>
      <p:sp>
        <p:nvSpPr>
          <p:cNvPr id="3" name="Content Placeholder 2">
            <a:extLst>
              <a:ext uri="{FF2B5EF4-FFF2-40B4-BE49-F238E27FC236}">
                <a16:creationId xmlns:a16="http://schemas.microsoft.com/office/drawing/2014/main" id="{22F32F7B-7994-58EF-112D-EB30D3F11E48}"/>
              </a:ext>
            </a:extLst>
          </p:cNvPr>
          <p:cNvSpPr>
            <a:spLocks noGrp="1"/>
          </p:cNvSpPr>
          <p:nvPr>
            <p:ph idx="1"/>
          </p:nvPr>
        </p:nvSpPr>
        <p:spPr>
          <a:xfrm>
            <a:off x="711452" y="1431929"/>
            <a:ext cx="4684776" cy="5015620"/>
          </a:xfrm>
        </p:spPr>
        <p:txBody>
          <a:bodyPr>
            <a:normAutofit fontScale="70000" lnSpcReduction="20000"/>
          </a:bodyPr>
          <a:lstStyle/>
          <a:p>
            <a:pPr>
              <a:spcBef>
                <a:spcPts val="3000"/>
              </a:spcBef>
            </a:pPr>
            <a:r>
              <a:rPr lang="en-GB" b="1" dirty="0"/>
              <a:t>CONSORT statement and checklist </a:t>
            </a:r>
            <a:r>
              <a:rPr lang="en-GB" dirty="0"/>
              <a:t>for clinical trials ensures that the key elements of design are reported.</a:t>
            </a:r>
          </a:p>
          <a:p>
            <a:pPr>
              <a:spcBef>
                <a:spcPts val="3000"/>
              </a:spcBef>
            </a:pPr>
            <a:r>
              <a:rPr lang="en-GB" b="1" dirty="0"/>
              <a:t>STROBE </a:t>
            </a:r>
            <a:r>
              <a:rPr lang="en-GB" dirty="0"/>
              <a:t>for epidemiology studies</a:t>
            </a:r>
          </a:p>
          <a:p>
            <a:pPr>
              <a:spcBef>
                <a:spcPts val="3000"/>
              </a:spcBef>
            </a:pPr>
            <a:r>
              <a:rPr lang="en-GB" dirty="0"/>
              <a:t>ARRIVE guidance now exists for animal work..</a:t>
            </a:r>
          </a:p>
          <a:p>
            <a:pPr>
              <a:spcBef>
                <a:spcPts val="3000"/>
              </a:spcBef>
            </a:pPr>
            <a:r>
              <a:rPr lang="en-GB" b="1" dirty="0"/>
              <a:t>Reporting guides for many different types of studies exist</a:t>
            </a:r>
          </a:p>
          <a:p>
            <a:pPr>
              <a:spcBef>
                <a:spcPts val="3000"/>
              </a:spcBef>
            </a:pPr>
            <a:r>
              <a:rPr lang="en-GB" dirty="0"/>
              <a:t>Review these in your design phase, make sure you have every element covered.</a:t>
            </a:r>
          </a:p>
          <a:p>
            <a:pPr>
              <a:spcBef>
                <a:spcPts val="3000"/>
              </a:spcBef>
            </a:pPr>
            <a:r>
              <a:rPr lang="en-GB" dirty="0"/>
              <a:t>Often when reading biology papers it is very hard to work out what the experimental design was!</a:t>
            </a:r>
          </a:p>
        </p:txBody>
      </p:sp>
      <p:pic>
        <p:nvPicPr>
          <p:cNvPr id="4" name="Picture 3">
            <a:extLst>
              <a:ext uri="{FF2B5EF4-FFF2-40B4-BE49-F238E27FC236}">
                <a16:creationId xmlns:a16="http://schemas.microsoft.com/office/drawing/2014/main" id="{4C2FF3E9-CD49-1D63-CA0E-197C23E97321}"/>
              </a:ext>
            </a:extLst>
          </p:cNvPr>
          <p:cNvPicPr>
            <a:picLocks noChangeAspect="1"/>
          </p:cNvPicPr>
          <p:nvPr/>
        </p:nvPicPr>
        <p:blipFill>
          <a:blip r:embed="rId2"/>
          <a:stretch>
            <a:fillRect/>
          </a:stretch>
        </p:blipFill>
        <p:spPr>
          <a:xfrm>
            <a:off x="7385221" y="367458"/>
            <a:ext cx="4222076" cy="6249831"/>
          </a:xfrm>
          <a:prstGeom prst="rect">
            <a:avLst/>
          </a:prstGeom>
        </p:spPr>
      </p:pic>
      <p:sp>
        <p:nvSpPr>
          <p:cNvPr id="5" name="TextBox 4">
            <a:extLst>
              <a:ext uri="{FF2B5EF4-FFF2-40B4-BE49-F238E27FC236}">
                <a16:creationId xmlns:a16="http://schemas.microsoft.com/office/drawing/2014/main" id="{FCD7BF8A-C555-A6DC-0CED-A2DE88399CCB}"/>
              </a:ext>
            </a:extLst>
          </p:cNvPr>
          <p:cNvSpPr txBox="1"/>
          <p:nvPr/>
        </p:nvSpPr>
        <p:spPr>
          <a:xfrm flipH="1">
            <a:off x="4806780" y="6138880"/>
            <a:ext cx="5332397" cy="584775"/>
          </a:xfrm>
          <a:prstGeom prst="rect">
            <a:avLst/>
          </a:prstGeom>
          <a:noFill/>
        </p:spPr>
        <p:txBody>
          <a:bodyPr wrap="square" rtlCol="0">
            <a:spAutoFit/>
          </a:bodyPr>
          <a:lstStyle/>
          <a:p>
            <a:r>
              <a:rPr lang="en-GB" sz="1600" i="1" dirty="0"/>
              <a:t>ARRIVE essential ten</a:t>
            </a:r>
          </a:p>
          <a:p>
            <a:r>
              <a:rPr lang="en-GB" sz="1600" i="1" dirty="0">
                <a:solidFill>
                  <a:schemeClr val="bg1"/>
                </a:solidFill>
                <a:hlinkClick r:id="rId3"/>
              </a:rPr>
              <a:t>https://arriveguidelines.org/</a:t>
            </a:r>
            <a:r>
              <a:rPr lang="en-GB" sz="1600" i="1" dirty="0">
                <a:solidFill>
                  <a:schemeClr val="bg1"/>
                </a:solidFill>
              </a:rPr>
              <a:t> </a:t>
            </a:r>
          </a:p>
        </p:txBody>
      </p:sp>
    </p:spTree>
    <p:extLst>
      <p:ext uri="{BB962C8B-B14F-4D97-AF65-F5344CB8AC3E}">
        <p14:creationId xmlns:p14="http://schemas.microsoft.com/office/powerpoint/2010/main" val="401857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68BFEA-74F3-75A3-026F-80EFCCAA6827}"/>
              </a:ext>
            </a:extLst>
          </p:cNvPr>
          <p:cNvPicPr>
            <a:picLocks noChangeAspect="1"/>
          </p:cNvPicPr>
          <p:nvPr/>
        </p:nvPicPr>
        <p:blipFill>
          <a:blip r:embed="rId2"/>
          <a:stretch>
            <a:fillRect/>
          </a:stretch>
        </p:blipFill>
        <p:spPr>
          <a:xfrm>
            <a:off x="449506" y="1194744"/>
            <a:ext cx="4342462" cy="6158547"/>
          </a:xfrm>
          <a:prstGeom prst="rect">
            <a:avLst/>
          </a:prstGeom>
        </p:spPr>
      </p:pic>
      <p:pic>
        <p:nvPicPr>
          <p:cNvPr id="9" name="Picture 8">
            <a:extLst>
              <a:ext uri="{FF2B5EF4-FFF2-40B4-BE49-F238E27FC236}">
                <a16:creationId xmlns:a16="http://schemas.microsoft.com/office/drawing/2014/main" id="{5DE2CBDB-6678-2996-9B2E-FD1DF21A664D}"/>
              </a:ext>
            </a:extLst>
          </p:cNvPr>
          <p:cNvPicPr>
            <a:picLocks noChangeAspect="1"/>
          </p:cNvPicPr>
          <p:nvPr/>
        </p:nvPicPr>
        <p:blipFill>
          <a:blip r:embed="rId3"/>
          <a:stretch>
            <a:fillRect/>
          </a:stretch>
        </p:blipFill>
        <p:spPr>
          <a:xfrm>
            <a:off x="6983711" y="1110903"/>
            <a:ext cx="4758783" cy="6770410"/>
          </a:xfrm>
          <a:prstGeom prst="rect">
            <a:avLst/>
          </a:prstGeom>
        </p:spPr>
      </p:pic>
      <p:sp>
        <p:nvSpPr>
          <p:cNvPr id="2" name="Title 1">
            <a:extLst>
              <a:ext uri="{FF2B5EF4-FFF2-40B4-BE49-F238E27FC236}">
                <a16:creationId xmlns:a16="http://schemas.microsoft.com/office/drawing/2014/main" id="{103630C1-4937-6ADF-D6BA-A64362983146}"/>
              </a:ext>
            </a:extLst>
          </p:cNvPr>
          <p:cNvSpPr>
            <a:spLocks noGrp="1"/>
          </p:cNvSpPr>
          <p:nvPr>
            <p:ph type="title"/>
          </p:nvPr>
        </p:nvSpPr>
        <p:spPr>
          <a:xfrm>
            <a:off x="202615" y="149191"/>
            <a:ext cx="10515600" cy="655093"/>
          </a:xfrm>
        </p:spPr>
        <p:txBody>
          <a:bodyPr>
            <a:normAutofit/>
          </a:bodyPr>
          <a:lstStyle/>
          <a:p>
            <a:r>
              <a:rPr lang="en-GB" sz="3600" dirty="0"/>
              <a:t>Anticipate potential issues with UKRIO checklist</a:t>
            </a:r>
          </a:p>
        </p:txBody>
      </p:sp>
      <p:sp>
        <p:nvSpPr>
          <p:cNvPr id="3" name="Content Placeholder 2">
            <a:extLst>
              <a:ext uri="{FF2B5EF4-FFF2-40B4-BE49-F238E27FC236}">
                <a16:creationId xmlns:a16="http://schemas.microsoft.com/office/drawing/2014/main" id="{1AF2B7C6-C566-B753-9912-693BFDADBFCA}"/>
              </a:ext>
            </a:extLst>
          </p:cNvPr>
          <p:cNvSpPr>
            <a:spLocks noGrp="1"/>
          </p:cNvSpPr>
          <p:nvPr>
            <p:ph idx="1"/>
          </p:nvPr>
        </p:nvSpPr>
        <p:spPr>
          <a:xfrm>
            <a:off x="132029" y="883627"/>
            <a:ext cx="10515600" cy="4351338"/>
          </a:xfrm>
        </p:spPr>
        <p:txBody>
          <a:bodyPr>
            <a:normAutofit/>
          </a:bodyPr>
          <a:lstStyle/>
          <a:p>
            <a:r>
              <a:rPr lang="en-GB" sz="2000" dirty="0">
                <a:hlinkClick r:id="rId4"/>
              </a:rPr>
              <a:t>https://ukrio.org/wp-content/uploads/UKRIO-Recommended-Checklist-for-Researchers.pdf</a:t>
            </a:r>
            <a:r>
              <a:rPr lang="en-GB" sz="2000" dirty="0"/>
              <a:t> </a:t>
            </a:r>
          </a:p>
        </p:txBody>
      </p:sp>
      <p:sp>
        <p:nvSpPr>
          <p:cNvPr id="11" name="TextBox 10">
            <a:extLst>
              <a:ext uri="{FF2B5EF4-FFF2-40B4-BE49-F238E27FC236}">
                <a16:creationId xmlns:a16="http://schemas.microsoft.com/office/drawing/2014/main" id="{1AFD40E6-E0D3-7045-56E5-31A8BBE03337}"/>
              </a:ext>
            </a:extLst>
          </p:cNvPr>
          <p:cNvSpPr txBox="1"/>
          <p:nvPr/>
        </p:nvSpPr>
        <p:spPr>
          <a:xfrm>
            <a:off x="5539278" y="2227779"/>
            <a:ext cx="9941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Planning</a:t>
            </a:r>
          </a:p>
        </p:txBody>
      </p:sp>
      <p:sp>
        <p:nvSpPr>
          <p:cNvPr id="12" name="TextBox 11">
            <a:extLst>
              <a:ext uri="{FF2B5EF4-FFF2-40B4-BE49-F238E27FC236}">
                <a16:creationId xmlns:a16="http://schemas.microsoft.com/office/drawing/2014/main" id="{E218E922-84EB-02EC-9960-654E9A739CBD}"/>
              </a:ext>
            </a:extLst>
          </p:cNvPr>
          <p:cNvSpPr txBox="1"/>
          <p:nvPr/>
        </p:nvSpPr>
        <p:spPr>
          <a:xfrm>
            <a:off x="5179310" y="3514713"/>
            <a:ext cx="970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Conduct</a:t>
            </a:r>
          </a:p>
        </p:txBody>
      </p:sp>
      <p:sp>
        <p:nvSpPr>
          <p:cNvPr id="13" name="TextBox 12">
            <a:extLst>
              <a:ext uri="{FF2B5EF4-FFF2-40B4-BE49-F238E27FC236}">
                <a16:creationId xmlns:a16="http://schemas.microsoft.com/office/drawing/2014/main" id="{14658ABD-8D38-2DFC-53C8-E25543123D8F}"/>
              </a:ext>
            </a:extLst>
          </p:cNvPr>
          <p:cNvSpPr txBox="1"/>
          <p:nvPr/>
        </p:nvSpPr>
        <p:spPr>
          <a:xfrm>
            <a:off x="4972694" y="4817748"/>
            <a:ext cx="1516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Dissemination</a:t>
            </a:r>
          </a:p>
        </p:txBody>
      </p:sp>
      <p:cxnSp>
        <p:nvCxnSpPr>
          <p:cNvPr id="15" name="Straight Arrow Connector 14">
            <a:extLst>
              <a:ext uri="{FF2B5EF4-FFF2-40B4-BE49-F238E27FC236}">
                <a16:creationId xmlns:a16="http://schemas.microsoft.com/office/drawing/2014/main" id="{10C18717-317C-935B-A132-7BF12218DD2F}"/>
              </a:ext>
            </a:extLst>
          </p:cNvPr>
          <p:cNvCxnSpPr>
            <a:cxnSpLocks/>
          </p:cNvCxnSpPr>
          <p:nvPr/>
        </p:nvCxnSpPr>
        <p:spPr>
          <a:xfrm flipH="1">
            <a:off x="4655612" y="2482220"/>
            <a:ext cx="886957"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9C211E-D2B3-750A-63BA-2F0E00856F6D}"/>
              </a:ext>
            </a:extLst>
          </p:cNvPr>
          <p:cNvCxnSpPr/>
          <p:nvPr/>
        </p:nvCxnSpPr>
        <p:spPr>
          <a:xfrm>
            <a:off x="6149447" y="3727541"/>
            <a:ext cx="831861" cy="235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8C642-332B-C030-25F3-A28CF9277484}"/>
              </a:ext>
            </a:extLst>
          </p:cNvPr>
          <p:cNvCxnSpPr>
            <a:cxnSpLocks/>
          </p:cNvCxnSpPr>
          <p:nvPr/>
        </p:nvCxnSpPr>
        <p:spPr>
          <a:xfrm>
            <a:off x="6149447" y="5187080"/>
            <a:ext cx="632868" cy="353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81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58B8-760B-69F3-9A8D-C7476AF526A3}"/>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CB1F0742-5773-6DEF-639A-31AC9F7CA1D4}"/>
              </a:ext>
            </a:extLst>
          </p:cNvPr>
          <p:cNvSpPr>
            <a:spLocks noGrp="1"/>
          </p:cNvSpPr>
          <p:nvPr>
            <p:ph idx="1"/>
          </p:nvPr>
        </p:nvSpPr>
        <p:spPr>
          <a:xfrm>
            <a:off x="838200" y="1608340"/>
            <a:ext cx="10024872" cy="4547743"/>
          </a:xfrm>
        </p:spPr>
        <p:txBody>
          <a:bodyPr>
            <a:normAutofit fontScale="92500" lnSpcReduction="20000"/>
          </a:bodyPr>
          <a:lstStyle/>
          <a:p>
            <a:r>
              <a:rPr lang="en-GB" dirty="0"/>
              <a:t>Good experimental design and analysis is important to:</a:t>
            </a:r>
          </a:p>
          <a:p>
            <a:pPr lvl="1"/>
            <a:r>
              <a:rPr lang="en-GB" dirty="0"/>
              <a:t>Answer the right question</a:t>
            </a:r>
          </a:p>
          <a:p>
            <a:pPr lvl="1"/>
            <a:r>
              <a:rPr lang="en-GB" dirty="0"/>
              <a:t>Prevent bias and being ‘wrong’.</a:t>
            </a:r>
          </a:p>
          <a:p>
            <a:pPr lvl="1"/>
            <a:r>
              <a:rPr lang="en-GB" dirty="0"/>
              <a:t>Improve precision and efficiency</a:t>
            </a:r>
          </a:p>
          <a:p>
            <a:pPr lvl="1"/>
            <a:endParaRPr lang="en-GB" dirty="0"/>
          </a:p>
          <a:p>
            <a:r>
              <a:rPr lang="en-GB" dirty="0"/>
              <a:t>Take the time to learn and understand the issues relevant to your field.</a:t>
            </a:r>
          </a:p>
          <a:p>
            <a:r>
              <a:rPr lang="en-GB" dirty="0"/>
              <a:t>Use checklists to improve your design, analysis and reporting</a:t>
            </a:r>
          </a:p>
          <a:p>
            <a:endParaRPr lang="en-GB" dirty="0"/>
          </a:p>
          <a:p>
            <a:r>
              <a:rPr lang="en-GB" dirty="0"/>
              <a:t>Use the support available from:</a:t>
            </a:r>
          </a:p>
          <a:p>
            <a:pPr lvl="1"/>
            <a:r>
              <a:rPr lang="en-GB" dirty="0"/>
              <a:t>Training courses</a:t>
            </a:r>
          </a:p>
          <a:p>
            <a:pPr lvl="1"/>
            <a:r>
              <a:rPr lang="en-GB" dirty="0"/>
              <a:t>Books</a:t>
            </a:r>
          </a:p>
          <a:p>
            <a:pPr lvl="1"/>
            <a:r>
              <a:rPr lang="en-GB" dirty="0"/>
              <a:t>Online sources</a:t>
            </a:r>
          </a:p>
          <a:p>
            <a:pPr lvl="1"/>
            <a:r>
              <a:rPr lang="en-GB" dirty="0"/>
              <a:t>Local technical experts</a:t>
            </a:r>
          </a:p>
        </p:txBody>
      </p:sp>
    </p:spTree>
    <p:extLst>
      <p:ext uri="{BB962C8B-B14F-4D97-AF65-F5344CB8AC3E}">
        <p14:creationId xmlns:p14="http://schemas.microsoft.com/office/powerpoint/2010/main" val="147896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4274</TotalTime>
  <Words>6397</Words>
  <Application>Microsoft Office PowerPoint</Application>
  <PresentationFormat>Widescreen</PresentationFormat>
  <Paragraphs>1217</Paragraphs>
  <Slides>101</Slides>
  <Notes>4</Notes>
  <HiddenSlides>7</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101</vt:i4>
      </vt:variant>
    </vt:vector>
  </HeadingPairs>
  <TitlesOfParts>
    <vt:vector size="116" baseType="lpstr">
      <vt:lpstr>Arial</vt:lpstr>
      <vt:lpstr>Calibri</vt:lpstr>
      <vt:lpstr>Calibri Light</vt:lpstr>
      <vt:lpstr>Cambria Math</vt:lpstr>
      <vt:lpstr>Consolas</vt:lpstr>
      <vt:lpstr>Fira Code</vt:lpstr>
      <vt:lpstr>Franklin Gothic Demi</vt:lpstr>
      <vt:lpstr>Franklin Gothic Medium Cond</vt:lpstr>
      <vt:lpstr>Lucida Console</vt:lpstr>
      <vt:lpstr>MV Boli</vt:lpstr>
      <vt:lpstr>Source Sans Pro</vt:lpstr>
      <vt:lpstr>Wingdings</vt:lpstr>
      <vt:lpstr>Office Theme</vt:lpstr>
      <vt:lpstr>1_Office Theme</vt:lpstr>
      <vt:lpstr>2_Office Theme</vt:lpstr>
      <vt:lpstr>Design and analysis of experiments</vt:lpstr>
      <vt:lpstr>Purpose</vt:lpstr>
      <vt:lpstr>Nothing (much) in here is new</vt:lpstr>
      <vt:lpstr>About me</vt:lpstr>
      <vt:lpstr>About you</vt:lpstr>
      <vt:lpstr>Take home message - Read!</vt:lpstr>
      <vt:lpstr>Experimental design texts</vt:lpstr>
      <vt:lpstr>Specific methods texts</vt:lpstr>
      <vt:lpstr>Analysis texts</vt:lpstr>
      <vt:lpstr>Other sources of help</vt:lpstr>
      <vt:lpstr>‘Systematic’ literature review</vt:lpstr>
      <vt:lpstr>How good are we at science?</vt:lpstr>
      <vt:lpstr>Direct evidence: Replication project cancer biology</vt:lpstr>
      <vt:lpstr>PowerPoint Presentation</vt:lpstr>
      <vt:lpstr>Causes of replication failure</vt:lpstr>
      <vt:lpstr>PowerPoint Presentation</vt:lpstr>
      <vt:lpstr>In social sciences..</vt:lpstr>
      <vt:lpstr>Can we do better?</vt:lpstr>
      <vt:lpstr>The effect on results of improving practice in human clinical trials (CTIMP) research</vt:lpstr>
      <vt:lpstr>What are the implications bad science? Does science ‘self-correct?’</vt:lpstr>
      <vt:lpstr>Does this happen here?</vt:lpstr>
      <vt:lpstr>How much research is simply “made up”?</vt:lpstr>
      <vt:lpstr>A completely fake publishing house?</vt:lpstr>
      <vt:lpstr>Design of Experiments</vt:lpstr>
      <vt:lpstr>Our simple motivating example</vt:lpstr>
      <vt:lpstr>What might go wrong?</vt:lpstr>
      <vt:lpstr>Possible design and analysis issues</vt:lpstr>
      <vt:lpstr>What is our goal</vt:lpstr>
      <vt:lpstr>Fundamental experimental design/analysis equation:</vt:lpstr>
      <vt:lpstr>So how should we design our experiment?</vt:lpstr>
      <vt:lpstr>PowerPoint Presentation</vt:lpstr>
      <vt:lpstr>Setting the question</vt:lpstr>
      <vt:lpstr>Setting the question</vt:lpstr>
      <vt:lpstr>Causal vs Predictive</vt:lpstr>
      <vt:lpstr>Plant growth study</vt:lpstr>
      <vt:lpstr>Estimation vs Testing for causal questions</vt:lpstr>
      <vt:lpstr>How might we answer the question</vt:lpstr>
      <vt:lpstr>Estimation vs Testing (for causal questions)</vt:lpstr>
      <vt:lpstr>Treatment effect</vt:lpstr>
      <vt:lpstr>Bias and precision</vt:lpstr>
      <vt:lpstr>Bias and variance from nuisance factors</vt:lpstr>
      <vt:lpstr>PowerPoint Presentation</vt:lpstr>
      <vt:lpstr>Dealing with effects of nuisance factors</vt:lpstr>
      <vt:lpstr>Dealing with technical and biological factors</vt:lpstr>
      <vt:lpstr>Different designs</vt:lpstr>
      <vt:lpstr>Real NBI example</vt:lpstr>
      <vt:lpstr>Incomplete blocks design</vt:lpstr>
      <vt:lpstr>Real(ish) NBI Example</vt:lpstr>
      <vt:lpstr>Non-randomised studies</vt:lpstr>
      <vt:lpstr>Example: Sex differences in mice</vt:lpstr>
      <vt:lpstr>Real NBI example 1: Brains and Bias</vt:lpstr>
      <vt:lpstr>Brains and bias</vt:lpstr>
      <vt:lpstr>Real NBI example.   Plate layouts (reducing bias)</vt:lpstr>
      <vt:lpstr>Real NBI example 3.  Alpha lattice</vt:lpstr>
      <vt:lpstr>Real NBI example 4</vt:lpstr>
      <vt:lpstr>Clustering</vt:lpstr>
      <vt:lpstr>‘Clustering’ factors, experimental units</vt:lpstr>
      <vt:lpstr>Batches (clusters) vs blocks</vt:lpstr>
      <vt:lpstr>Real NBI example 5 – Mice and cages</vt:lpstr>
      <vt:lpstr>Summary – “Nuisance factors”</vt:lpstr>
      <vt:lpstr>Error and Precision</vt:lpstr>
      <vt:lpstr>Dealing with error</vt:lpstr>
      <vt:lpstr>Precision calculations</vt:lpstr>
      <vt:lpstr>Sample size calculations</vt:lpstr>
      <vt:lpstr>How do we choose the sample size?</vt:lpstr>
      <vt:lpstr>It is easier to see big differences than small differences</vt:lpstr>
      <vt:lpstr>So how do we calculate the sample size we need?</vt:lpstr>
      <vt:lpstr>Results (R vs online calculator)</vt:lpstr>
      <vt:lpstr>Power by simulation</vt:lpstr>
      <vt:lpstr>Underpowered</vt:lpstr>
      <vt:lpstr>Three replications of an experiment?</vt:lpstr>
      <vt:lpstr>Sample size calculation</vt:lpstr>
      <vt:lpstr>Where do we get the power calculation inputs?</vt:lpstr>
      <vt:lpstr>Sample size for other designs</vt:lpstr>
      <vt:lpstr>Increasing sample size at different levels</vt:lpstr>
      <vt:lpstr>Sample size at different levels</vt:lpstr>
      <vt:lpstr>Summary (design)</vt:lpstr>
      <vt:lpstr>Break</vt:lpstr>
      <vt:lpstr>Analysis of Data from Experiments</vt:lpstr>
      <vt:lpstr>Aim of the session</vt:lpstr>
      <vt:lpstr>Analysis</vt:lpstr>
      <vt:lpstr>Design and data</vt:lpstr>
      <vt:lpstr>Descriptive analysis</vt:lpstr>
      <vt:lpstr>Analysis follows design equation</vt:lpstr>
      <vt:lpstr>R code and results</vt:lpstr>
      <vt:lpstr>Getting a useful estimate</vt:lpstr>
      <vt:lpstr>ANOVA table</vt:lpstr>
      <vt:lpstr>Checking the model validity</vt:lpstr>
      <vt:lpstr>Diagnostic plots</vt:lpstr>
      <vt:lpstr>What if we ignored the design?</vt:lpstr>
      <vt:lpstr>Analysing ‘clustered’ data</vt:lpstr>
      <vt:lpstr>Example: Ignore clustering at your peril!</vt:lpstr>
      <vt:lpstr>Correct standard errors</vt:lpstr>
      <vt:lpstr>What if we ignored the assumptions  (real NBI example 7)</vt:lpstr>
      <vt:lpstr>Summary (analysis)</vt:lpstr>
      <vt:lpstr>More robust science</vt:lpstr>
      <vt:lpstr>Design and reporting checklists</vt:lpstr>
      <vt:lpstr>Anticipate potential issues with UKRIO checklist</vt:lpstr>
      <vt:lpstr>Summary</vt:lpstr>
      <vt:lpstr>Dilemmas</vt:lpstr>
      <vt:lpstr>Dilemmas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Experimental Design and Analysis</dc:title>
  <dc:creator>George Savva (QIB)</dc:creator>
  <cp:lastModifiedBy>George Savva (QIB)</cp:lastModifiedBy>
  <cp:revision>6</cp:revision>
  <dcterms:created xsi:type="dcterms:W3CDTF">2024-01-08T10:26:08Z</dcterms:created>
  <dcterms:modified xsi:type="dcterms:W3CDTF">2024-01-31T11:41:04Z</dcterms:modified>
</cp:coreProperties>
</file>